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91" r:id="rId2"/>
    <p:sldId id="314" r:id="rId3"/>
    <p:sldId id="315" r:id="rId4"/>
    <p:sldId id="300" r:id="rId5"/>
    <p:sldId id="322" r:id="rId6"/>
    <p:sldId id="324" r:id="rId7"/>
    <p:sldId id="307" r:id="rId8"/>
    <p:sldId id="312" r:id="rId9"/>
    <p:sldId id="325" r:id="rId10"/>
    <p:sldId id="318" r:id="rId11"/>
    <p:sldId id="308" r:id="rId12"/>
    <p:sldId id="273" r:id="rId13"/>
    <p:sldId id="262" r:id="rId14"/>
    <p:sldId id="319" r:id="rId15"/>
    <p:sldId id="316" r:id="rId16"/>
    <p:sldId id="320" r:id="rId17"/>
    <p:sldId id="281" r:id="rId18"/>
    <p:sldId id="280" r:id="rId19"/>
    <p:sldId id="321" r:id="rId20"/>
    <p:sldId id="317" r:id="rId21"/>
    <p:sldId id="309" r:id="rId22"/>
    <p:sldId id="279" r:id="rId23"/>
    <p:sldId id="267"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8000"/>
    <a:srgbClr val="2168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3"/>
    <p:restoredTop sz="68211" autoAdjust="0"/>
  </p:normalViewPr>
  <p:slideViewPr>
    <p:cSldViewPr snapToGrid="0" snapToObjects="1">
      <p:cViewPr varScale="1">
        <p:scale>
          <a:sx n="48" d="100"/>
          <a:sy n="48" d="100"/>
        </p:scale>
        <p:origin x="-1760"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B9969B-1FB4-0C4A-A1CD-6DC8526D3387}" type="datetimeFigureOut">
              <a:rPr lang="en-US" smtClean="0"/>
              <a:t>5/3/18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0CEEF4-61A2-B146-A938-57A4E40869B4}" type="slidenum">
              <a:rPr lang="en-US" smtClean="0"/>
              <a:t>‹#›</a:t>
            </a:fld>
            <a:endParaRPr lang="en-US"/>
          </a:p>
        </p:txBody>
      </p:sp>
    </p:spTree>
    <p:extLst>
      <p:ext uri="{BB962C8B-B14F-4D97-AF65-F5344CB8AC3E}">
        <p14:creationId xmlns:p14="http://schemas.microsoft.com/office/powerpoint/2010/main" val="23790646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1</a:t>
            </a:fld>
            <a:endParaRPr lang="en-US"/>
          </a:p>
        </p:txBody>
      </p:sp>
    </p:spTree>
    <p:extLst>
      <p:ext uri="{BB962C8B-B14F-4D97-AF65-F5344CB8AC3E}">
        <p14:creationId xmlns:p14="http://schemas.microsoft.com/office/powerpoint/2010/main" val="923041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injected 4EPS causes mice to display anxiety-like behavior in several tests. Shown as a black bar for the control group and injected 4eps in red on the right bar, So in the elevated plus maze, where mice can explore a protected closed arm or venture out to the open arm, and even go all the way to the end of the open arm, 4EPS injected mice spend less time in the open arm and even less at the terminus. Similarly in the light dark box assay, 4EPS injection resulted in a decrease in exploration of the open, light area as opposed to the covered, dark box. And then I also confirmed that mice spend less time in the vulnerable center of an open field arena. </a:t>
            </a:r>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10</a:t>
            </a:fld>
            <a:endParaRPr lang="en-US"/>
          </a:p>
        </p:txBody>
      </p:sp>
    </p:spTree>
    <p:extLst>
      <p:ext uri="{BB962C8B-B14F-4D97-AF65-F5344CB8AC3E}">
        <p14:creationId xmlns:p14="http://schemas.microsoft.com/office/powerpoint/2010/main" val="2376838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injected 4EPS causes mice to display anxiety-like behavior in several tests. Shown as a black bar for the control group and injected 4eps in red on the right bar, So in the elevated plus maze, where mice can explore a protected closed arm or venture out to the open arm, and even go all the way to the end of the open arm, 4EPS injected mice spend less time in the open arm and even less at the terminus. Similarly in the light dark box assay, 4EPS injection resulted in a decrease in exploration of the open, light area as opposed to the covered, dark box. And then I also confirmed that mice spend less time in the vulnerable center of an open field arena. </a:t>
            </a:r>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11</a:t>
            </a:fld>
            <a:endParaRPr lang="en-US"/>
          </a:p>
        </p:txBody>
      </p:sp>
    </p:spTree>
    <p:extLst>
      <p:ext uri="{BB962C8B-B14F-4D97-AF65-F5344CB8AC3E}">
        <p14:creationId xmlns:p14="http://schemas.microsoft.com/office/powerpoint/2010/main" val="2376838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the</a:t>
            </a:r>
            <a:r>
              <a:rPr lang="en-US" baseline="0" dirty="0"/>
              <a:t> link between the gut bacterial production of this molecule and behavior, </a:t>
            </a:r>
            <a:r>
              <a:rPr lang="en-US" baseline="0" dirty="0" err="1"/>
              <a:t>Masa</a:t>
            </a:r>
            <a:r>
              <a:rPr lang="en-US" baseline="0" dirty="0"/>
              <a:t> Funabashi who was in Michael </a:t>
            </a:r>
            <a:r>
              <a:rPr lang="en-US" baseline="0" dirty="0" err="1"/>
              <a:t>Fischbach’s</a:t>
            </a:r>
            <a:r>
              <a:rPr lang="en-US" baseline="0" dirty="0"/>
              <a:t> lab, and is here at the conference, did a ton of work to identify the pathway of 4EPS synthesis. tyrosine can be converted to</a:t>
            </a:r>
            <a:r>
              <a:rPr lang="en-US" dirty="0"/>
              <a:t> 4EthylPhenol (4EP)</a:t>
            </a:r>
            <a:r>
              <a:rPr lang="en-US" baseline="0" dirty="0"/>
              <a:t> by bacteria in the gut and once it gets in to the host it is sulfated. So </a:t>
            </a:r>
            <a:r>
              <a:rPr lang="en-US" baseline="0" dirty="0" err="1"/>
              <a:t>Masa</a:t>
            </a:r>
            <a:r>
              <a:rPr lang="en-US" baseline="0" dirty="0"/>
              <a:t> engineered two bacterial pairs. Both isogenic pairs are </a:t>
            </a:r>
            <a:r>
              <a:rPr lang="en-US" baseline="0" dirty="0" err="1"/>
              <a:t>bacteroides</a:t>
            </a:r>
            <a:r>
              <a:rPr lang="en-US" baseline="0" dirty="0"/>
              <a:t> </a:t>
            </a:r>
            <a:r>
              <a:rPr lang="en-US" baseline="0" dirty="0" err="1"/>
              <a:t>ovatus</a:t>
            </a:r>
            <a:r>
              <a:rPr lang="en-US" baseline="0" dirty="0"/>
              <a:t> and lactobacillus </a:t>
            </a:r>
            <a:r>
              <a:rPr lang="en-US" baseline="0" dirty="0" err="1"/>
              <a:t>plantarum</a:t>
            </a:r>
            <a:r>
              <a:rPr lang="en-US" baseline="0" dirty="0"/>
              <a:t> together, but one has the 4EP pathway overexpressed and one has it knocked out. 4EP production occurs in vitro as well as in vivo appropriately according to whether it’s the mutant pair or the engineered pair. </a:t>
            </a:r>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12</a:t>
            </a:fld>
            <a:endParaRPr lang="en-US"/>
          </a:p>
        </p:txBody>
      </p:sp>
    </p:spTree>
    <p:extLst>
      <p:ext uri="{BB962C8B-B14F-4D97-AF65-F5344CB8AC3E}">
        <p14:creationId xmlns:p14="http://schemas.microsoft.com/office/powerpoint/2010/main" val="147171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colonized</a:t>
            </a:r>
            <a:r>
              <a:rPr lang="en-US" baseline="0" dirty="0"/>
              <a:t> germ-free mice with these engineered strains, they act differently! Even though they theoretically differ in only the production of this one metabolite! colonizing mice with isogenic pairs of bacteria that differ only (hopefully) in the production of 4EPS levels is sufficient to alter behavior of the animals! </a:t>
            </a:r>
          </a:p>
          <a:p>
            <a:endParaRPr lang="en-US" baseline="0" dirty="0"/>
          </a:p>
          <a:p>
            <a:r>
              <a:rPr lang="en-US" dirty="0"/>
              <a:t>So GF</a:t>
            </a:r>
            <a:r>
              <a:rPr lang="en-US" baseline="0" dirty="0"/>
              <a:t> mice were colonized at weaning and behavior tested at adulthood, and we see that in the same three behavior tests I just showed you with the 4EPS injections,. In the elevated plus maze, the light dark box, and the open field, 4EP+ colonized mice spend less time in the more exposed regions. </a:t>
            </a:r>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13</a:t>
            </a:fld>
            <a:endParaRPr lang="en-US"/>
          </a:p>
        </p:txBody>
      </p:sp>
    </p:spTree>
    <p:extLst>
      <p:ext uri="{BB962C8B-B14F-4D97-AF65-F5344CB8AC3E}">
        <p14:creationId xmlns:p14="http://schemas.microsoft.com/office/powerpoint/2010/main" val="359606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colonized</a:t>
            </a:r>
            <a:r>
              <a:rPr lang="en-US" baseline="0" dirty="0"/>
              <a:t> germ-free mice with these engineered strains, they act differently! Even though they theoretically differ in only the production of this one metabolite! colonizing mice with isogenic pairs of bacteria that differ only (hopefully) in the production of 4EPS levels is sufficient to alter behavior of the animals! </a:t>
            </a:r>
          </a:p>
          <a:p>
            <a:endParaRPr lang="en-US" baseline="0" dirty="0"/>
          </a:p>
          <a:p>
            <a:r>
              <a:rPr lang="en-US" dirty="0"/>
              <a:t>So GF</a:t>
            </a:r>
            <a:r>
              <a:rPr lang="en-US" baseline="0" dirty="0"/>
              <a:t> mice were colonized at weaning and behavior tested at adulthood, and we see that in the same three behavior tests I just showed you with the 4EPS injections,. In the elevated plus maze, the light dark box, and the open field, 4EP+ colonized mice spend less time in the more exposed regions. </a:t>
            </a:r>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14</a:t>
            </a:fld>
            <a:endParaRPr lang="en-US"/>
          </a:p>
        </p:txBody>
      </p:sp>
    </p:spTree>
    <p:extLst>
      <p:ext uri="{BB962C8B-B14F-4D97-AF65-F5344CB8AC3E}">
        <p14:creationId xmlns:p14="http://schemas.microsoft.com/office/powerpoint/2010/main" val="3596067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now expanded</a:t>
            </a:r>
            <a:r>
              <a:rPr lang="en-US" baseline="0" dirty="0"/>
              <a:t> to look, at ASD behavior and have seen some effects here as well. 4EPS mice have increased repetitive behaviors in marble burying and grooming tests. And although these results are still preliminary, there seems to be a decrease in adult ultrasonic vocalizations, and some alterations in the amount and type of social behavior the mice tend to engage in.</a:t>
            </a:r>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15</a:t>
            </a:fld>
            <a:endParaRPr lang="en-US"/>
          </a:p>
        </p:txBody>
      </p:sp>
    </p:spTree>
    <p:extLst>
      <p:ext uri="{BB962C8B-B14F-4D97-AF65-F5344CB8AC3E}">
        <p14:creationId xmlns:p14="http://schemas.microsoft.com/office/powerpoint/2010/main" val="1593290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now expanded</a:t>
            </a:r>
            <a:r>
              <a:rPr lang="en-US" baseline="0" dirty="0"/>
              <a:t> to look, at ASD behavior and have seen some effects here as well. 4EPS mice have increased repetitive behaviors in marble burying and grooming tests. And although these results are still preliminary, there seems to be a decrease in adult ultrasonic vocalizations, and some alterations in the amount and type of social behavior the mice tend to engage in.</a:t>
            </a:r>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16</a:t>
            </a:fld>
            <a:endParaRPr lang="en-US"/>
          </a:p>
        </p:txBody>
      </p:sp>
    </p:spTree>
    <p:extLst>
      <p:ext uri="{BB962C8B-B14F-4D97-AF65-F5344CB8AC3E}">
        <p14:creationId xmlns:p14="http://schemas.microsoft.com/office/powerpoint/2010/main" val="1593290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are very interested to know how this is happening. we know how it’s possible for bacteria to make 4EP, and we know that behavior changes, and we are now working on figuring out the mechanism in between those opposite ends. We have been approaching it from both sides.</a:t>
            </a:r>
          </a:p>
          <a:p>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17</a:t>
            </a:fld>
            <a:endParaRPr lang="en-US"/>
          </a:p>
        </p:txBody>
      </p:sp>
    </p:spTree>
    <p:extLst>
      <p:ext uri="{BB962C8B-B14F-4D97-AF65-F5344CB8AC3E}">
        <p14:creationId xmlns:p14="http://schemas.microsoft.com/office/powerpoint/2010/main" val="3500659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we know the host sulfates 4EP into 4EPS, and this step might be required for activation for the behavioral phenotypes we are seeing, judging from injection data shown at the top in the elevated plus maze assay, where 4EPS causes a more significant phenotype when injected than 4EP or a related molecule </a:t>
            </a:r>
            <a:r>
              <a:rPr lang="en-US" baseline="0" dirty="0" err="1"/>
              <a:t>pcresol</a:t>
            </a:r>
            <a:r>
              <a:rPr lang="en-US" baseline="0" dirty="0"/>
              <a:t>. </a:t>
            </a:r>
            <a:r>
              <a:rPr lang="en-US" baseline="0" dirty="0" err="1"/>
              <a:t>Sulfation</a:t>
            </a:r>
            <a:r>
              <a:rPr lang="en-US" baseline="0" dirty="0"/>
              <a:t> of molecules is a normal detoxification pathway in the liver, but colon, small intestine and brain tissue can modify it as well as seen in this </a:t>
            </a:r>
            <a:r>
              <a:rPr lang="en-US" baseline="0" dirty="0" err="1"/>
              <a:t>sulfation</a:t>
            </a:r>
            <a:r>
              <a:rPr lang="en-US" baseline="0" dirty="0"/>
              <a:t> assay, and we’ve confirmed that </a:t>
            </a:r>
            <a:r>
              <a:rPr lang="en-US" baseline="0" dirty="0" err="1"/>
              <a:t>sulfotransferase</a:t>
            </a:r>
            <a:r>
              <a:rPr lang="en-US" baseline="0" dirty="0"/>
              <a:t> 1A1 is sufficient for this activity, shown here where 4EP is provided as substrate and then the sulfated form is quantified. </a:t>
            </a:r>
            <a:r>
              <a:rPr lang="en-US" baseline="0" dirty="0" err="1"/>
              <a:t>pCresol</a:t>
            </a:r>
            <a:r>
              <a:rPr lang="en-US" baseline="0" dirty="0"/>
              <a:t> here is a positive control for this reaction.  </a:t>
            </a:r>
          </a:p>
        </p:txBody>
      </p:sp>
      <p:sp>
        <p:nvSpPr>
          <p:cNvPr id="4" name="Slide Number Placeholder 3"/>
          <p:cNvSpPr>
            <a:spLocks noGrp="1"/>
          </p:cNvSpPr>
          <p:nvPr>
            <p:ph type="sldNum" sz="quarter" idx="10"/>
          </p:nvPr>
        </p:nvSpPr>
        <p:spPr/>
        <p:txBody>
          <a:bodyPr/>
          <a:lstStyle/>
          <a:p>
            <a:fld id="{670CEEF4-61A2-B146-A938-57A4E40869B4}" type="slidenum">
              <a:rPr lang="en-US" smtClean="0"/>
              <a:t>18</a:t>
            </a:fld>
            <a:endParaRPr lang="en-US"/>
          </a:p>
        </p:txBody>
      </p:sp>
    </p:spTree>
    <p:extLst>
      <p:ext uri="{BB962C8B-B14F-4D97-AF65-F5344CB8AC3E}">
        <p14:creationId xmlns:p14="http://schemas.microsoft.com/office/powerpoint/2010/main" val="418369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we know the host sulfates 4EP into 4EPS, and this step might be required for activation for the behavioral phenotypes we are seeing, judging from injection data shown at the top in the elevated plus maze assay, where 4EPS causes a more significant phenotype when injected than 4EP or a related molecule </a:t>
            </a:r>
            <a:r>
              <a:rPr lang="en-US" baseline="0" dirty="0" err="1"/>
              <a:t>pcresol</a:t>
            </a:r>
            <a:r>
              <a:rPr lang="en-US" baseline="0" dirty="0"/>
              <a:t>. </a:t>
            </a:r>
            <a:r>
              <a:rPr lang="en-US" baseline="0" dirty="0" err="1"/>
              <a:t>Sulfation</a:t>
            </a:r>
            <a:r>
              <a:rPr lang="en-US" baseline="0" dirty="0"/>
              <a:t> of molecules is a normal detoxification pathway in the liver, but colon, small intestine and brain tissue can modify it as well as seen in this </a:t>
            </a:r>
            <a:r>
              <a:rPr lang="en-US" baseline="0" dirty="0" err="1"/>
              <a:t>sulfation</a:t>
            </a:r>
            <a:r>
              <a:rPr lang="en-US" baseline="0" dirty="0"/>
              <a:t> assay, and we’ve confirmed that </a:t>
            </a:r>
            <a:r>
              <a:rPr lang="en-US" baseline="0" dirty="0" err="1"/>
              <a:t>sulfotransferase</a:t>
            </a:r>
            <a:r>
              <a:rPr lang="en-US" baseline="0" dirty="0"/>
              <a:t> 1A1 is sufficient for this activity, shown here where 4EP is provided as substrate and then the sulfated form is quantified. </a:t>
            </a:r>
            <a:r>
              <a:rPr lang="en-US" baseline="0" dirty="0" err="1"/>
              <a:t>pCresol</a:t>
            </a:r>
            <a:r>
              <a:rPr lang="en-US" baseline="0" dirty="0"/>
              <a:t> here is a positive control for this reaction.  </a:t>
            </a:r>
          </a:p>
        </p:txBody>
      </p:sp>
      <p:sp>
        <p:nvSpPr>
          <p:cNvPr id="4" name="Slide Number Placeholder 3"/>
          <p:cNvSpPr>
            <a:spLocks noGrp="1"/>
          </p:cNvSpPr>
          <p:nvPr>
            <p:ph type="sldNum" sz="quarter" idx="10"/>
          </p:nvPr>
        </p:nvSpPr>
        <p:spPr/>
        <p:txBody>
          <a:bodyPr/>
          <a:lstStyle/>
          <a:p>
            <a:fld id="{670CEEF4-61A2-B146-A938-57A4E40869B4}" type="slidenum">
              <a:rPr lang="en-US" smtClean="0"/>
              <a:t>19</a:t>
            </a:fld>
            <a:endParaRPr lang="en-US"/>
          </a:p>
        </p:txBody>
      </p:sp>
    </p:spTree>
    <p:extLst>
      <p:ext uri="{BB962C8B-B14F-4D97-AF65-F5344CB8AC3E}">
        <p14:creationId xmlns:p14="http://schemas.microsoft.com/office/powerpoint/2010/main" val="418369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Autism </a:t>
            </a:r>
            <a:r>
              <a:rPr lang="en-US" dirty="0"/>
              <a:t>Spectrum Disorder. ASD is defined by social communication deficits and repetitive</a:t>
            </a:r>
            <a:r>
              <a:rPr lang="en-US" baseline="0" dirty="0"/>
              <a:t> behaviors. Recent estimates put it at about 1 in 48 kids being diagnosed. You may have heard about it’s recent rise, the causes of which are hotly debated.  Many of us in this room are probably familiar with ASD out of personal association with someone who is on the spectrum. Along with these core features, there are various comorbidities with ASD. The most common of these seen in children with ASD is anxiety, although anxiety is of course difficult to diagnose in those with severe ASD. </a:t>
            </a:r>
          </a:p>
          <a:p>
            <a:endParaRPr lang="en-US" baseline="0" dirty="0"/>
          </a:p>
          <a:p>
            <a:r>
              <a:rPr lang="en-US" baseline="0" dirty="0"/>
              <a:t>Several physical symptoms commonly co-occur with ASD and are particularly interesting as well. GI </a:t>
            </a:r>
            <a:r>
              <a:rPr lang="en-US" baseline="0" dirty="0" err="1"/>
              <a:t>dysfuntion</a:t>
            </a:r>
            <a:r>
              <a:rPr lang="en-US" baseline="0" dirty="0"/>
              <a:t> and immune </a:t>
            </a:r>
            <a:r>
              <a:rPr lang="en-US" baseline="0" dirty="0" err="1"/>
              <a:t>dysregulation</a:t>
            </a:r>
            <a:r>
              <a:rPr lang="en-US" baseline="0" dirty="0"/>
              <a:t>, both of which can be influenced by the microbiota, and vice versa. </a:t>
            </a:r>
          </a:p>
          <a:p>
            <a:endParaRPr lang="en-US" baseline="0" dirty="0"/>
          </a:p>
          <a:p>
            <a:r>
              <a:rPr lang="en-US" baseline="0" dirty="0"/>
              <a:t>In fact, populations of people with ASD do indeed have altered gut microbiota profiles.</a:t>
            </a:r>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2</a:t>
            </a:fld>
            <a:endParaRPr lang="en-US"/>
          </a:p>
        </p:txBody>
      </p:sp>
    </p:spTree>
    <p:extLst>
      <p:ext uri="{BB962C8B-B14F-4D97-AF65-F5344CB8AC3E}">
        <p14:creationId xmlns:p14="http://schemas.microsoft.com/office/powerpoint/2010/main" val="3254168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we know the host sulfates 4EP into 4EPS, and this step might be required for activation for the behavioral phenotypes we are seeing, judging from injection data shown at the top in the elevated plus maze assay, where 4EPS causes a more significant phenotype when injected than 4EP or a related molecule </a:t>
            </a:r>
            <a:r>
              <a:rPr lang="en-US" baseline="0" dirty="0" err="1"/>
              <a:t>pcresol</a:t>
            </a:r>
            <a:r>
              <a:rPr lang="en-US" baseline="0" dirty="0"/>
              <a:t>. </a:t>
            </a:r>
            <a:r>
              <a:rPr lang="en-US" baseline="0" dirty="0" err="1"/>
              <a:t>Sulfation</a:t>
            </a:r>
            <a:r>
              <a:rPr lang="en-US" baseline="0" dirty="0"/>
              <a:t> of molecules is a normal detoxification pathway in the liver, but colon, small intestine and brain tissue can modify it as well as seen in this </a:t>
            </a:r>
            <a:r>
              <a:rPr lang="en-US" baseline="0" dirty="0" err="1"/>
              <a:t>sulfation</a:t>
            </a:r>
            <a:r>
              <a:rPr lang="en-US" baseline="0" dirty="0"/>
              <a:t> assay, and we’ve confirmed that </a:t>
            </a:r>
            <a:r>
              <a:rPr lang="en-US" baseline="0" dirty="0" err="1"/>
              <a:t>sulfotransferase</a:t>
            </a:r>
            <a:r>
              <a:rPr lang="en-US" baseline="0" dirty="0"/>
              <a:t> 1A1 is sufficient for this activity, shown here where 4EP is provided as substrate and then the sulfated form is quantified. </a:t>
            </a:r>
            <a:r>
              <a:rPr lang="en-US" baseline="0" dirty="0" err="1"/>
              <a:t>pCresol</a:t>
            </a:r>
            <a:r>
              <a:rPr lang="en-US" baseline="0" dirty="0"/>
              <a:t> here is a positive control for this reaction.  </a:t>
            </a:r>
          </a:p>
        </p:txBody>
      </p:sp>
      <p:sp>
        <p:nvSpPr>
          <p:cNvPr id="4" name="Slide Number Placeholder 3"/>
          <p:cNvSpPr>
            <a:spLocks noGrp="1"/>
          </p:cNvSpPr>
          <p:nvPr>
            <p:ph type="sldNum" sz="quarter" idx="10"/>
          </p:nvPr>
        </p:nvSpPr>
        <p:spPr/>
        <p:txBody>
          <a:bodyPr/>
          <a:lstStyle/>
          <a:p>
            <a:fld id="{670CEEF4-61A2-B146-A938-57A4E40869B4}" type="slidenum">
              <a:rPr lang="en-US" smtClean="0"/>
              <a:t>20</a:t>
            </a:fld>
            <a:endParaRPr lang="en-US"/>
          </a:p>
        </p:txBody>
      </p:sp>
    </p:spTree>
    <p:extLst>
      <p:ext uri="{BB962C8B-B14F-4D97-AF65-F5344CB8AC3E}">
        <p14:creationId xmlns:p14="http://schemas.microsoft.com/office/powerpoint/2010/main" val="4183695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injected a radiolabeled brain activation tracer in to mice co-colonized with 4EP+ or 4EP- bacteria and placed them in an open field arena during uptake of the tracer. Shown here is the comparison between the two groups of mice, with each statistically significant pixel colored in red if it’s higher in 4EP+ mice and lower in blue. the amygdala and the hypothalamus, which are both known to be related to anxiety are more active in the 4EP+, anxious mice.</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Approaching from the brain end of the mechanism, with the help of </a:t>
            </a:r>
            <a:r>
              <a:rPr lang="en-US" baseline="0" dirty="0" err="1"/>
              <a:t>Zhuo</a:t>
            </a:r>
            <a:r>
              <a:rPr lang="en-US" baseline="0" dirty="0"/>
              <a:t> Wang and Daniel </a:t>
            </a:r>
            <a:r>
              <a:rPr lang="en-US" baseline="0" dirty="0" err="1"/>
              <a:t>Holschneider</a:t>
            </a:r>
            <a:r>
              <a:rPr lang="en-US" baseline="0" dirty="0"/>
              <a:t> at USC, we injected a radiolabeled brain activation tracer in to mice co-colonized with 4EP+ or 4EP- bacteria and placed them in an open field arena during uptake of the tracer. Shown here is the comparison between the two groups of mice, with each statistically significant pixel colored in red if it’s higher in 4EP+ mice and lower in blue. As you can see the amygdala and the hypothalamus, which are both known to be related to anxiety and some of the other behavior’s I’ve mentioned are more active in the 4EP+, anxious mice.</a:t>
            </a:r>
            <a:endParaRPr lang="en-US" dirty="0"/>
          </a:p>
          <a:p>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21</a:t>
            </a:fld>
            <a:endParaRPr lang="en-US"/>
          </a:p>
        </p:txBody>
      </p:sp>
    </p:spTree>
    <p:extLst>
      <p:ext uri="{BB962C8B-B14F-4D97-AF65-F5344CB8AC3E}">
        <p14:creationId xmlns:p14="http://schemas.microsoft.com/office/powerpoint/2010/main" val="3673002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tried to look at this another way and took similarly</a:t>
            </a:r>
            <a:r>
              <a:rPr lang="en-US" baseline="0" dirty="0"/>
              <a:t> co-colonized mice and exposed them to a behavior test and then harvested the brain and stained for the neuronal activation marker, c-</a:t>
            </a:r>
            <a:r>
              <a:rPr lang="en-US" baseline="0" dirty="0" err="1"/>
              <a:t>Fos</a:t>
            </a:r>
            <a:r>
              <a:rPr lang="en-US" baseline="0" dirty="0"/>
              <a:t>. Here we’ve stained for c-</a:t>
            </a:r>
            <a:r>
              <a:rPr lang="en-US" baseline="0" dirty="0" err="1"/>
              <a:t>Fos</a:t>
            </a:r>
            <a:r>
              <a:rPr lang="en-US" baseline="0" dirty="0"/>
              <a:t> in red, </a:t>
            </a:r>
            <a:r>
              <a:rPr lang="en-US" baseline="0" dirty="0" err="1"/>
              <a:t>neuN</a:t>
            </a:r>
            <a:r>
              <a:rPr lang="en-US" baseline="0" dirty="0"/>
              <a:t> as a pan-neuronal marker in green, and then the merge here at the bottom. I hope you can see these representative images, and then the quantified data along the top. We see increases in c-</a:t>
            </a:r>
            <a:r>
              <a:rPr lang="en-US" baseline="0" dirty="0" err="1"/>
              <a:t>Fos</a:t>
            </a:r>
            <a:r>
              <a:rPr lang="en-US" baseline="0" dirty="0"/>
              <a:t> staining in the amygdala and hypothalamus again. </a:t>
            </a:r>
            <a:endParaRPr lang="en-US" dirty="0"/>
          </a:p>
          <a:p>
            <a:r>
              <a:rPr lang="en-US" baseline="0" dirty="0"/>
              <a:t>and we tested many other brain regions without seeing a difference.</a:t>
            </a:r>
          </a:p>
          <a:p>
            <a:endParaRPr lang="en-US" baseline="0" dirty="0"/>
          </a:p>
          <a:p>
            <a:r>
              <a:rPr lang="en-US" baseline="0" dirty="0"/>
              <a:t>We continue to explore the mechanistic details of this pathway.</a:t>
            </a:r>
          </a:p>
        </p:txBody>
      </p:sp>
      <p:sp>
        <p:nvSpPr>
          <p:cNvPr id="4" name="Slide Number Placeholder 3"/>
          <p:cNvSpPr>
            <a:spLocks noGrp="1"/>
          </p:cNvSpPr>
          <p:nvPr>
            <p:ph type="sldNum" sz="quarter" idx="10"/>
          </p:nvPr>
        </p:nvSpPr>
        <p:spPr/>
        <p:txBody>
          <a:bodyPr/>
          <a:lstStyle/>
          <a:p>
            <a:fld id="{670CEEF4-61A2-B146-A938-57A4E40869B4}" type="slidenum">
              <a:rPr lang="en-US" smtClean="0"/>
              <a:t>22</a:t>
            </a:fld>
            <a:endParaRPr lang="en-US"/>
          </a:p>
        </p:txBody>
      </p:sp>
    </p:spTree>
    <p:extLst>
      <p:ext uri="{BB962C8B-B14F-4D97-AF65-F5344CB8AC3E}">
        <p14:creationId xmlns:p14="http://schemas.microsoft.com/office/powerpoint/2010/main" val="2054040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23</a:t>
            </a:fld>
            <a:endParaRPr lang="en-US"/>
          </a:p>
        </p:txBody>
      </p:sp>
    </p:spTree>
    <p:extLst>
      <p:ext uri="{BB962C8B-B14F-4D97-AF65-F5344CB8AC3E}">
        <p14:creationId xmlns:p14="http://schemas.microsoft.com/office/powerpoint/2010/main" val="389454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Autism </a:t>
            </a:r>
            <a:r>
              <a:rPr lang="en-US" dirty="0"/>
              <a:t>Spectrum Disorder. ASD is defined by social communication deficits and repetitive</a:t>
            </a:r>
            <a:r>
              <a:rPr lang="en-US" baseline="0" dirty="0"/>
              <a:t> behaviors. Recent estimates put it at about 1 in 48 kids being diagnosed. You may have heard about it’s recent rise, the causes of which are hotly debated.  Many of us in this room are probably familiar with ASD out of personal association with someone who is on the spectrum. Along with these core features, there are various comorbidities with ASD. The most common of these seen in children with ASD is anxiety, although anxiety is of course difficult to diagnose in those with severe ASD. </a:t>
            </a:r>
          </a:p>
          <a:p>
            <a:endParaRPr lang="en-US" baseline="0" dirty="0"/>
          </a:p>
          <a:p>
            <a:r>
              <a:rPr lang="en-US" baseline="0" dirty="0"/>
              <a:t>Several physical symptoms commonly co-occur with ASD and are particularly interesting as well. GI </a:t>
            </a:r>
            <a:r>
              <a:rPr lang="en-US" baseline="0" dirty="0" err="1"/>
              <a:t>dysfuntion</a:t>
            </a:r>
            <a:r>
              <a:rPr lang="en-US" baseline="0" dirty="0"/>
              <a:t> and immune </a:t>
            </a:r>
            <a:r>
              <a:rPr lang="en-US" baseline="0" dirty="0" err="1"/>
              <a:t>dysregulation</a:t>
            </a:r>
            <a:r>
              <a:rPr lang="en-US" baseline="0" dirty="0"/>
              <a:t>, both of which can be influenced by the microbiota, and vice versa. </a:t>
            </a:r>
          </a:p>
          <a:p>
            <a:endParaRPr lang="en-US" baseline="0" dirty="0"/>
          </a:p>
          <a:p>
            <a:r>
              <a:rPr lang="en-US" baseline="0" dirty="0"/>
              <a:t>In fact, populations of people with ASD do indeed have altered gut microbiota profiles.</a:t>
            </a:r>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3</a:t>
            </a:fld>
            <a:endParaRPr lang="en-US"/>
          </a:p>
        </p:txBody>
      </p:sp>
    </p:spTree>
    <p:extLst>
      <p:ext uri="{BB962C8B-B14F-4D97-AF65-F5344CB8AC3E}">
        <p14:creationId xmlns:p14="http://schemas.microsoft.com/office/powerpoint/2010/main" val="3254168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MIA model</a:t>
            </a:r>
          </a:p>
          <a:p>
            <a:endParaRPr lang="en-US" dirty="0"/>
          </a:p>
          <a:p>
            <a:r>
              <a:rPr lang="en-US" dirty="0"/>
              <a:t>-how it works</a:t>
            </a:r>
          </a:p>
          <a:p>
            <a:r>
              <a:rPr lang="en-US" dirty="0"/>
              <a:t>-what happened</a:t>
            </a:r>
          </a:p>
          <a:p>
            <a:r>
              <a:rPr lang="en-US" dirty="0"/>
              <a:t>-</a:t>
            </a:r>
            <a:r>
              <a:rPr lang="en-US" dirty="0" err="1"/>
              <a:t>bfrag</a:t>
            </a:r>
            <a:r>
              <a:rPr lang="en-US" dirty="0"/>
              <a:t> helps it</a:t>
            </a:r>
          </a:p>
          <a:p>
            <a:endParaRPr lang="en-US" dirty="0"/>
          </a:p>
          <a:p>
            <a:r>
              <a:rPr lang="en-US" dirty="0"/>
              <a:t>-metabolomics</a:t>
            </a:r>
          </a:p>
          <a:p>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4</a:t>
            </a:fld>
            <a:endParaRPr lang="en-US"/>
          </a:p>
        </p:txBody>
      </p:sp>
    </p:spTree>
    <p:extLst>
      <p:ext uri="{BB962C8B-B14F-4D97-AF65-F5344CB8AC3E}">
        <p14:creationId xmlns:p14="http://schemas.microsoft.com/office/powerpoint/2010/main" val="407222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few</a:t>
            </a:r>
            <a:r>
              <a:rPr lang="en-US" baseline="0" dirty="0" smtClean="0"/>
              <a:t> years ago when she was in our lab, </a:t>
            </a:r>
            <a:r>
              <a:rPr lang="en-US" dirty="0" smtClean="0"/>
              <a:t>Elaine</a:t>
            </a:r>
            <a:r>
              <a:rPr lang="en-US" baseline="0" dirty="0" smtClean="0"/>
              <a:t> Hsiao identified a highly elevated metabolite, 4ethylphenylsulfate, 4EPS. When the pure molecule was injected in to mice, it seemed to cause some anxiety behavior.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5</a:t>
            </a:fld>
            <a:endParaRPr lang="en-US"/>
          </a:p>
        </p:txBody>
      </p:sp>
    </p:spTree>
    <p:extLst>
      <p:ext uri="{BB962C8B-B14F-4D97-AF65-F5344CB8AC3E}">
        <p14:creationId xmlns:p14="http://schemas.microsoft.com/office/powerpoint/2010/main" val="250684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r>
              <a:rPr lang="en-US" sz="2400" dirty="0" smtClean="0"/>
              <a:t>Samples analyzed in the present study were initially obtained as part of the “Childhood Autism Risk from Genetics and the Environment” (CHARGE) study conducted at the University of California at Davis.  Details are published elsewhere (Hertz-</a:t>
            </a:r>
            <a:r>
              <a:rPr lang="en-US" sz="2400" dirty="0" err="1" smtClean="0"/>
              <a:t>Picciotto</a:t>
            </a:r>
            <a:r>
              <a:rPr lang="en-US" sz="2400" dirty="0" smtClean="0"/>
              <a:t>, 2006), but a brief description is as follows:</a:t>
            </a:r>
          </a:p>
          <a:p>
            <a:pPr marL="742950" lvl="1" indent="-285750"/>
            <a:r>
              <a:rPr lang="en-US" sz="1800" dirty="0" smtClean="0"/>
              <a:t>Trial objectives:  to understand the interplay between environmental exposures and endogenous susceptibility factors (Figure 1)</a:t>
            </a:r>
          </a:p>
          <a:p>
            <a:pPr marL="742950" lvl="1" indent="-285750"/>
            <a:r>
              <a:rPr lang="en-US" sz="1800" dirty="0" smtClean="0"/>
              <a:t>Initiated in 2003 and has enrolled &gt;1000 subjects in 3 groups:  Children with autism, children with development delays but not autism, and </a:t>
            </a:r>
            <a:r>
              <a:rPr lang="en-US" sz="1800" dirty="0" err="1" smtClean="0"/>
              <a:t>neurotypical</a:t>
            </a:r>
            <a:r>
              <a:rPr lang="en-US" sz="1800" dirty="0" smtClean="0"/>
              <a:t> (NT) children</a:t>
            </a:r>
          </a:p>
          <a:p>
            <a:pPr marL="742950" lvl="1" indent="-285750"/>
            <a:r>
              <a:rPr lang="en-US" sz="1800" dirty="0" smtClean="0"/>
              <a:t>All subject enrolled were between the ages of 2-12 years old</a:t>
            </a:r>
          </a:p>
          <a:p>
            <a:pPr marL="742950" lvl="1" indent="-285750"/>
            <a:r>
              <a:rPr lang="en-US" sz="1800" dirty="0" smtClean="0"/>
              <a:t>Subjects had to born in California and within the catchment area of a specified list of centers in California</a:t>
            </a:r>
          </a:p>
          <a:p>
            <a:pPr marL="742950" lvl="1" indent="-285750"/>
            <a:r>
              <a:rPr lang="en-US" sz="1800" dirty="0" smtClean="0"/>
              <a:t>Phenotypic characterization was extensive (table 1), including medical records, questionnaires and </a:t>
            </a:r>
            <a:r>
              <a:rPr lang="en-US" sz="1800" dirty="0" err="1" smtClean="0"/>
              <a:t>biosamples</a:t>
            </a:r>
            <a:r>
              <a:rPr lang="en-US" sz="1800" dirty="0" smtClean="0"/>
              <a:t> including blood, urine, and hair.  </a:t>
            </a:r>
          </a:p>
          <a:p>
            <a:pPr marL="1200150" lvl="2" indent="-285750"/>
            <a:r>
              <a:rPr lang="en-US" sz="1400" b="1" dirty="0" smtClean="0"/>
              <a:t>However, direct assessments of anxiety, current GI symptom severity (vs. GI history), and intestinal permeability were NOT included</a:t>
            </a:r>
            <a:endParaRPr lang="en-US" sz="1400" dirty="0" smtClean="0"/>
          </a:p>
          <a:p>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6</a:t>
            </a:fld>
            <a:endParaRPr lang="en-US"/>
          </a:p>
        </p:txBody>
      </p:sp>
    </p:spTree>
    <p:extLst>
      <p:ext uri="{BB962C8B-B14F-4D97-AF65-F5344CB8AC3E}">
        <p14:creationId xmlns:p14="http://schemas.microsoft.com/office/powerpoint/2010/main" val="2984476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Finally, in order to see if 4EPS is relevant to humans and other models, we did untargeted metabolomics on an ASD cohort of children and a nonhuman primate model.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analyzed 231 human </a:t>
            </a:r>
            <a:r>
              <a:rPr lang="en-US" baseline="0" dirty="0" err="1"/>
              <a:t>neurotypical</a:t>
            </a:r>
            <a:r>
              <a:rPr lang="en-US" baseline="0" dirty="0"/>
              <a:t> or ASD plasma and fecal samples and 24 rhesus macaques samples of various tissue types. We found that 4EPS is significantly higher in the human plasma samples of children with ASD, and that 4EPS is one of the top 30 metabolites identified as most distinguishing in a random forest analysis. Although not significant, possibly because of low percent fill, there is also a trend of elevation in human feces and NHP plasma, cerebral spinal fluid, and gut mucosal scrapings.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see it in 22% of the nonhuman primate CSF samples</a:t>
            </a:r>
            <a:endParaRPr lang="en-US" dirty="0"/>
          </a:p>
          <a:p>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7</a:t>
            </a:fld>
            <a:endParaRPr lang="en-US"/>
          </a:p>
        </p:txBody>
      </p:sp>
    </p:spTree>
    <p:extLst>
      <p:ext uri="{BB962C8B-B14F-4D97-AF65-F5344CB8AC3E}">
        <p14:creationId xmlns:p14="http://schemas.microsoft.com/office/powerpoint/2010/main" val="1886615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Finally, in order to see if 4EPS is relevant to humans and other models, we did untargeted metabolomics on an ASD cohort of children and a nonhuman primate model.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analyzed 231 human </a:t>
            </a:r>
            <a:r>
              <a:rPr lang="en-US" baseline="0" dirty="0" err="1"/>
              <a:t>neurotypical</a:t>
            </a:r>
            <a:r>
              <a:rPr lang="en-US" baseline="0" dirty="0"/>
              <a:t> or ASD plasma and fecal samples and 24 rhesus macaques samples of various tissue types. We found that 4EPS is significantly higher in the human plasma samples of children with ASD, and that 4EPS is one of the top 30 metabolites identified as most distinguishing in a random forest analysis. Although not significant, possibly because of low percent fill, there is also a trend of elevation in human feces and NHP plasma, cerebral spinal fluid, and gut mucosal scrapings.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see it in 22% of the nonhuman primate CSF samples</a:t>
            </a:r>
            <a:endParaRPr lang="en-US" dirty="0"/>
          </a:p>
          <a:p>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8</a:t>
            </a:fld>
            <a:endParaRPr lang="en-US"/>
          </a:p>
        </p:txBody>
      </p:sp>
    </p:spTree>
    <p:extLst>
      <p:ext uri="{BB962C8B-B14F-4D97-AF65-F5344CB8AC3E}">
        <p14:creationId xmlns:p14="http://schemas.microsoft.com/office/powerpoint/2010/main" val="1886615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show this at this meeting because I think it highlights some of the problems we all still face in this field and also some of the technologies that have been developed to answer questions like this- what bacteria or groups of bacteria transfer to mice from human samples and stably colonize? Which bacteria or groups of bacteria are capable and responsible for production of this particular metabolite? </a:t>
            </a:r>
            <a:endParaRPr lang="en-US" dirty="0"/>
          </a:p>
        </p:txBody>
      </p:sp>
      <p:sp>
        <p:nvSpPr>
          <p:cNvPr id="4" name="Slide Number Placeholder 3"/>
          <p:cNvSpPr>
            <a:spLocks noGrp="1"/>
          </p:cNvSpPr>
          <p:nvPr>
            <p:ph type="sldNum" sz="quarter" idx="10"/>
          </p:nvPr>
        </p:nvSpPr>
        <p:spPr/>
        <p:txBody>
          <a:bodyPr/>
          <a:lstStyle/>
          <a:p>
            <a:fld id="{670CEEF4-61A2-B146-A938-57A4E40869B4}" type="slidenum">
              <a:rPr lang="en-US" smtClean="0"/>
              <a:t>9</a:t>
            </a:fld>
            <a:endParaRPr lang="en-US"/>
          </a:p>
        </p:txBody>
      </p:sp>
    </p:spTree>
    <p:extLst>
      <p:ext uri="{BB962C8B-B14F-4D97-AF65-F5344CB8AC3E}">
        <p14:creationId xmlns:p14="http://schemas.microsoft.com/office/powerpoint/2010/main" val="4012271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478A25-7DB6-7D48-8F70-E1A8B740F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5690304-7A63-EF43-A3DC-77CEC328EC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1173D8-D12D-C748-AD7B-3EA8684835F8}"/>
              </a:ext>
            </a:extLst>
          </p:cNvPr>
          <p:cNvSpPr>
            <a:spLocks noGrp="1"/>
          </p:cNvSpPr>
          <p:nvPr>
            <p:ph type="dt" sz="half" idx="10"/>
          </p:nvPr>
        </p:nvSpPr>
        <p:spPr/>
        <p:txBody>
          <a:bodyPr/>
          <a:lstStyle/>
          <a:p>
            <a:fld id="{B6947A57-EB55-994D-BEA6-6D6007800261}" type="datetimeFigureOut">
              <a:rPr lang="en-US" smtClean="0"/>
              <a:t>5/3/18</a:t>
            </a:fld>
            <a:endParaRPr lang="en-US"/>
          </a:p>
        </p:txBody>
      </p:sp>
      <p:sp>
        <p:nvSpPr>
          <p:cNvPr id="5" name="Footer Placeholder 4">
            <a:extLst>
              <a:ext uri="{FF2B5EF4-FFF2-40B4-BE49-F238E27FC236}">
                <a16:creationId xmlns:a16="http://schemas.microsoft.com/office/drawing/2014/main" xmlns="" id="{A91C39E6-A97E-2247-9A62-E3C432C468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0440876-9305-DC4F-90FC-2B715651D786}"/>
              </a:ext>
            </a:extLst>
          </p:cNvPr>
          <p:cNvSpPr>
            <a:spLocks noGrp="1"/>
          </p:cNvSpPr>
          <p:nvPr>
            <p:ph type="sldNum" sz="quarter" idx="12"/>
          </p:nvPr>
        </p:nvSpPr>
        <p:spPr/>
        <p:txBody>
          <a:bodyPr/>
          <a:lstStyle/>
          <a:p>
            <a:fld id="{D78AF959-70C0-374F-8EC3-CF65810CD9B1}" type="slidenum">
              <a:rPr lang="en-US" smtClean="0"/>
              <a:t>‹#›</a:t>
            </a:fld>
            <a:endParaRPr lang="en-US"/>
          </a:p>
        </p:txBody>
      </p:sp>
    </p:spTree>
    <p:extLst>
      <p:ext uri="{BB962C8B-B14F-4D97-AF65-F5344CB8AC3E}">
        <p14:creationId xmlns:p14="http://schemas.microsoft.com/office/powerpoint/2010/main" val="3794244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B3D7CE-83C3-A74B-8900-D771FEB330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D1D1782-35C8-1D41-ACC8-D77CE1BE47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0F65C06-C4A6-8947-9E64-02165AC140B0}"/>
              </a:ext>
            </a:extLst>
          </p:cNvPr>
          <p:cNvSpPr>
            <a:spLocks noGrp="1"/>
          </p:cNvSpPr>
          <p:nvPr>
            <p:ph type="dt" sz="half" idx="10"/>
          </p:nvPr>
        </p:nvSpPr>
        <p:spPr/>
        <p:txBody>
          <a:bodyPr/>
          <a:lstStyle/>
          <a:p>
            <a:fld id="{B6947A57-EB55-994D-BEA6-6D6007800261}" type="datetimeFigureOut">
              <a:rPr lang="en-US" smtClean="0"/>
              <a:t>5/3/18</a:t>
            </a:fld>
            <a:endParaRPr lang="en-US"/>
          </a:p>
        </p:txBody>
      </p:sp>
      <p:sp>
        <p:nvSpPr>
          <p:cNvPr id="5" name="Footer Placeholder 4">
            <a:extLst>
              <a:ext uri="{FF2B5EF4-FFF2-40B4-BE49-F238E27FC236}">
                <a16:creationId xmlns:a16="http://schemas.microsoft.com/office/drawing/2014/main" xmlns="" id="{E83CDDBF-D67D-6D47-826B-1226C45455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275F866-0155-7A4F-A30A-B109F04D133B}"/>
              </a:ext>
            </a:extLst>
          </p:cNvPr>
          <p:cNvSpPr>
            <a:spLocks noGrp="1"/>
          </p:cNvSpPr>
          <p:nvPr>
            <p:ph type="sldNum" sz="quarter" idx="12"/>
          </p:nvPr>
        </p:nvSpPr>
        <p:spPr/>
        <p:txBody>
          <a:bodyPr/>
          <a:lstStyle/>
          <a:p>
            <a:fld id="{D78AF959-70C0-374F-8EC3-CF65810CD9B1}" type="slidenum">
              <a:rPr lang="en-US" smtClean="0"/>
              <a:t>‹#›</a:t>
            </a:fld>
            <a:endParaRPr lang="en-US"/>
          </a:p>
        </p:txBody>
      </p:sp>
    </p:spTree>
    <p:extLst>
      <p:ext uri="{BB962C8B-B14F-4D97-AF65-F5344CB8AC3E}">
        <p14:creationId xmlns:p14="http://schemas.microsoft.com/office/powerpoint/2010/main" val="2340937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4E12DB9-CF29-214B-92D3-B5A5461F01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98BA5F8-EDC5-1541-A871-BB54AAEA65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4ACDFAD-C042-5B45-AE3F-07A820675873}"/>
              </a:ext>
            </a:extLst>
          </p:cNvPr>
          <p:cNvSpPr>
            <a:spLocks noGrp="1"/>
          </p:cNvSpPr>
          <p:nvPr>
            <p:ph type="dt" sz="half" idx="10"/>
          </p:nvPr>
        </p:nvSpPr>
        <p:spPr/>
        <p:txBody>
          <a:bodyPr/>
          <a:lstStyle/>
          <a:p>
            <a:fld id="{B6947A57-EB55-994D-BEA6-6D6007800261}" type="datetimeFigureOut">
              <a:rPr lang="en-US" smtClean="0"/>
              <a:t>5/3/18</a:t>
            </a:fld>
            <a:endParaRPr lang="en-US"/>
          </a:p>
        </p:txBody>
      </p:sp>
      <p:sp>
        <p:nvSpPr>
          <p:cNvPr id="5" name="Footer Placeholder 4">
            <a:extLst>
              <a:ext uri="{FF2B5EF4-FFF2-40B4-BE49-F238E27FC236}">
                <a16:creationId xmlns:a16="http://schemas.microsoft.com/office/drawing/2014/main" xmlns="" id="{39078A7C-FC40-FC42-9AB7-696A611A6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C90CBE7-A065-C149-A39F-7575239B5861}"/>
              </a:ext>
            </a:extLst>
          </p:cNvPr>
          <p:cNvSpPr>
            <a:spLocks noGrp="1"/>
          </p:cNvSpPr>
          <p:nvPr>
            <p:ph type="sldNum" sz="quarter" idx="12"/>
          </p:nvPr>
        </p:nvSpPr>
        <p:spPr/>
        <p:txBody>
          <a:bodyPr/>
          <a:lstStyle/>
          <a:p>
            <a:fld id="{D78AF959-70C0-374F-8EC3-CF65810CD9B1}" type="slidenum">
              <a:rPr lang="en-US" smtClean="0"/>
              <a:t>‹#›</a:t>
            </a:fld>
            <a:endParaRPr lang="en-US"/>
          </a:p>
        </p:txBody>
      </p:sp>
    </p:spTree>
    <p:extLst>
      <p:ext uri="{BB962C8B-B14F-4D97-AF65-F5344CB8AC3E}">
        <p14:creationId xmlns:p14="http://schemas.microsoft.com/office/powerpoint/2010/main" val="228715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02B4AA-5971-B64F-BA1B-A2FD3C17CB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DF8E5C3-1DBA-F741-BB79-467E2E0E46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68166FE-B2BB-3C45-B8CB-CD1B4CCF3083}"/>
              </a:ext>
            </a:extLst>
          </p:cNvPr>
          <p:cNvSpPr>
            <a:spLocks noGrp="1"/>
          </p:cNvSpPr>
          <p:nvPr>
            <p:ph type="dt" sz="half" idx="10"/>
          </p:nvPr>
        </p:nvSpPr>
        <p:spPr/>
        <p:txBody>
          <a:bodyPr/>
          <a:lstStyle/>
          <a:p>
            <a:fld id="{B6947A57-EB55-994D-BEA6-6D6007800261}" type="datetimeFigureOut">
              <a:rPr lang="en-US" smtClean="0"/>
              <a:t>5/3/18</a:t>
            </a:fld>
            <a:endParaRPr lang="en-US"/>
          </a:p>
        </p:txBody>
      </p:sp>
      <p:sp>
        <p:nvSpPr>
          <p:cNvPr id="5" name="Footer Placeholder 4">
            <a:extLst>
              <a:ext uri="{FF2B5EF4-FFF2-40B4-BE49-F238E27FC236}">
                <a16:creationId xmlns:a16="http://schemas.microsoft.com/office/drawing/2014/main" xmlns="" id="{4676E59E-C64B-4C46-B118-10E4EFB6A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E0F9EED-D55D-7442-B173-170D590CFE85}"/>
              </a:ext>
            </a:extLst>
          </p:cNvPr>
          <p:cNvSpPr>
            <a:spLocks noGrp="1"/>
          </p:cNvSpPr>
          <p:nvPr>
            <p:ph type="sldNum" sz="quarter" idx="12"/>
          </p:nvPr>
        </p:nvSpPr>
        <p:spPr/>
        <p:txBody>
          <a:bodyPr/>
          <a:lstStyle/>
          <a:p>
            <a:fld id="{D78AF959-70C0-374F-8EC3-CF65810CD9B1}" type="slidenum">
              <a:rPr lang="en-US" smtClean="0"/>
              <a:t>‹#›</a:t>
            </a:fld>
            <a:endParaRPr lang="en-US"/>
          </a:p>
        </p:txBody>
      </p:sp>
    </p:spTree>
    <p:extLst>
      <p:ext uri="{BB962C8B-B14F-4D97-AF65-F5344CB8AC3E}">
        <p14:creationId xmlns:p14="http://schemas.microsoft.com/office/powerpoint/2010/main" val="2086041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3F33D6-CF12-FB4E-B5E4-B3D05DF0B8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0FFA778-D190-B942-96BC-9B7F8E75F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FCDE675D-FB09-F34A-AD81-66D191F7D52C}"/>
              </a:ext>
            </a:extLst>
          </p:cNvPr>
          <p:cNvSpPr>
            <a:spLocks noGrp="1"/>
          </p:cNvSpPr>
          <p:nvPr>
            <p:ph type="dt" sz="half" idx="10"/>
          </p:nvPr>
        </p:nvSpPr>
        <p:spPr/>
        <p:txBody>
          <a:bodyPr/>
          <a:lstStyle/>
          <a:p>
            <a:fld id="{B6947A57-EB55-994D-BEA6-6D6007800261}" type="datetimeFigureOut">
              <a:rPr lang="en-US" smtClean="0"/>
              <a:t>5/3/18</a:t>
            </a:fld>
            <a:endParaRPr lang="en-US"/>
          </a:p>
        </p:txBody>
      </p:sp>
      <p:sp>
        <p:nvSpPr>
          <p:cNvPr id="5" name="Footer Placeholder 4">
            <a:extLst>
              <a:ext uri="{FF2B5EF4-FFF2-40B4-BE49-F238E27FC236}">
                <a16:creationId xmlns:a16="http://schemas.microsoft.com/office/drawing/2014/main" xmlns="" id="{A780AA46-A952-564C-90AE-7A6598A89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0B1E913-D433-EE40-8909-34CDA7455594}"/>
              </a:ext>
            </a:extLst>
          </p:cNvPr>
          <p:cNvSpPr>
            <a:spLocks noGrp="1"/>
          </p:cNvSpPr>
          <p:nvPr>
            <p:ph type="sldNum" sz="quarter" idx="12"/>
          </p:nvPr>
        </p:nvSpPr>
        <p:spPr/>
        <p:txBody>
          <a:bodyPr/>
          <a:lstStyle/>
          <a:p>
            <a:fld id="{D78AF959-70C0-374F-8EC3-CF65810CD9B1}" type="slidenum">
              <a:rPr lang="en-US" smtClean="0"/>
              <a:t>‹#›</a:t>
            </a:fld>
            <a:endParaRPr lang="en-US"/>
          </a:p>
        </p:txBody>
      </p:sp>
    </p:spTree>
    <p:extLst>
      <p:ext uri="{BB962C8B-B14F-4D97-AF65-F5344CB8AC3E}">
        <p14:creationId xmlns:p14="http://schemas.microsoft.com/office/powerpoint/2010/main" val="4275898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58857C-35EB-7D4F-BE93-361308BC2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0B541D6-052A-2F4B-99BF-335766F5C17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45394F7-775B-D14A-B05F-9EB9160CD15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E048F53-DE22-8447-86E3-DD59347E7C99}"/>
              </a:ext>
            </a:extLst>
          </p:cNvPr>
          <p:cNvSpPr>
            <a:spLocks noGrp="1"/>
          </p:cNvSpPr>
          <p:nvPr>
            <p:ph type="dt" sz="half" idx="10"/>
          </p:nvPr>
        </p:nvSpPr>
        <p:spPr/>
        <p:txBody>
          <a:bodyPr/>
          <a:lstStyle/>
          <a:p>
            <a:fld id="{B6947A57-EB55-994D-BEA6-6D6007800261}" type="datetimeFigureOut">
              <a:rPr lang="en-US" smtClean="0"/>
              <a:t>5/3/18</a:t>
            </a:fld>
            <a:endParaRPr lang="en-US"/>
          </a:p>
        </p:txBody>
      </p:sp>
      <p:sp>
        <p:nvSpPr>
          <p:cNvPr id="6" name="Footer Placeholder 5">
            <a:extLst>
              <a:ext uri="{FF2B5EF4-FFF2-40B4-BE49-F238E27FC236}">
                <a16:creationId xmlns:a16="http://schemas.microsoft.com/office/drawing/2014/main" xmlns="" id="{98106B10-1466-FF49-B16E-8A78DA91F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1F358E2-5605-544F-A0DD-3D4EF972009E}"/>
              </a:ext>
            </a:extLst>
          </p:cNvPr>
          <p:cNvSpPr>
            <a:spLocks noGrp="1"/>
          </p:cNvSpPr>
          <p:nvPr>
            <p:ph type="sldNum" sz="quarter" idx="12"/>
          </p:nvPr>
        </p:nvSpPr>
        <p:spPr/>
        <p:txBody>
          <a:bodyPr/>
          <a:lstStyle/>
          <a:p>
            <a:fld id="{D78AF959-70C0-374F-8EC3-CF65810CD9B1}" type="slidenum">
              <a:rPr lang="en-US" smtClean="0"/>
              <a:t>‹#›</a:t>
            </a:fld>
            <a:endParaRPr lang="en-US"/>
          </a:p>
        </p:txBody>
      </p:sp>
    </p:spTree>
    <p:extLst>
      <p:ext uri="{BB962C8B-B14F-4D97-AF65-F5344CB8AC3E}">
        <p14:creationId xmlns:p14="http://schemas.microsoft.com/office/powerpoint/2010/main" val="279643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587056-C15E-0544-9685-76831036B0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FBC5A70-4BEA-D442-9B0A-3B28FDEEFB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428E1517-EE1A-A04D-9AED-47E9BA8775D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E4ED144-8A6F-B14B-818F-75CA40D1BA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7D58E40-F76F-E84D-A0C3-E0BA71A0FF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5D13F0D-093E-0E46-8740-DDBC077E94F7}"/>
              </a:ext>
            </a:extLst>
          </p:cNvPr>
          <p:cNvSpPr>
            <a:spLocks noGrp="1"/>
          </p:cNvSpPr>
          <p:nvPr>
            <p:ph type="dt" sz="half" idx="10"/>
          </p:nvPr>
        </p:nvSpPr>
        <p:spPr/>
        <p:txBody>
          <a:bodyPr/>
          <a:lstStyle/>
          <a:p>
            <a:fld id="{B6947A57-EB55-994D-BEA6-6D6007800261}" type="datetimeFigureOut">
              <a:rPr lang="en-US" smtClean="0"/>
              <a:t>5/3/18</a:t>
            </a:fld>
            <a:endParaRPr lang="en-US"/>
          </a:p>
        </p:txBody>
      </p:sp>
      <p:sp>
        <p:nvSpPr>
          <p:cNvPr id="8" name="Footer Placeholder 7">
            <a:extLst>
              <a:ext uri="{FF2B5EF4-FFF2-40B4-BE49-F238E27FC236}">
                <a16:creationId xmlns:a16="http://schemas.microsoft.com/office/drawing/2014/main" xmlns="" id="{7D17BF3F-ABBE-C446-B249-E22FD6521D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C62D783-29F9-6645-8FE7-A40F9F5A496E}"/>
              </a:ext>
            </a:extLst>
          </p:cNvPr>
          <p:cNvSpPr>
            <a:spLocks noGrp="1"/>
          </p:cNvSpPr>
          <p:nvPr>
            <p:ph type="sldNum" sz="quarter" idx="12"/>
          </p:nvPr>
        </p:nvSpPr>
        <p:spPr/>
        <p:txBody>
          <a:bodyPr/>
          <a:lstStyle/>
          <a:p>
            <a:fld id="{D78AF959-70C0-374F-8EC3-CF65810CD9B1}" type="slidenum">
              <a:rPr lang="en-US" smtClean="0"/>
              <a:t>‹#›</a:t>
            </a:fld>
            <a:endParaRPr lang="en-US"/>
          </a:p>
        </p:txBody>
      </p:sp>
    </p:spTree>
    <p:extLst>
      <p:ext uri="{BB962C8B-B14F-4D97-AF65-F5344CB8AC3E}">
        <p14:creationId xmlns:p14="http://schemas.microsoft.com/office/powerpoint/2010/main" val="4216544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BED4A2-CDCC-D04D-9A5D-9694583BB3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77B742C-1480-3F44-B5D1-D1F31D1F1EFE}"/>
              </a:ext>
            </a:extLst>
          </p:cNvPr>
          <p:cNvSpPr>
            <a:spLocks noGrp="1"/>
          </p:cNvSpPr>
          <p:nvPr>
            <p:ph type="dt" sz="half" idx="10"/>
          </p:nvPr>
        </p:nvSpPr>
        <p:spPr/>
        <p:txBody>
          <a:bodyPr/>
          <a:lstStyle/>
          <a:p>
            <a:fld id="{B6947A57-EB55-994D-BEA6-6D6007800261}" type="datetimeFigureOut">
              <a:rPr lang="en-US" smtClean="0"/>
              <a:t>5/3/18</a:t>
            </a:fld>
            <a:endParaRPr lang="en-US"/>
          </a:p>
        </p:txBody>
      </p:sp>
      <p:sp>
        <p:nvSpPr>
          <p:cNvPr id="4" name="Footer Placeholder 3">
            <a:extLst>
              <a:ext uri="{FF2B5EF4-FFF2-40B4-BE49-F238E27FC236}">
                <a16:creationId xmlns:a16="http://schemas.microsoft.com/office/drawing/2014/main" xmlns="" id="{C647C52B-C824-C24B-8F72-36DFF2E4DC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48B221C-69DA-F343-AEE1-4C74D0B1408E}"/>
              </a:ext>
            </a:extLst>
          </p:cNvPr>
          <p:cNvSpPr>
            <a:spLocks noGrp="1"/>
          </p:cNvSpPr>
          <p:nvPr>
            <p:ph type="sldNum" sz="quarter" idx="12"/>
          </p:nvPr>
        </p:nvSpPr>
        <p:spPr/>
        <p:txBody>
          <a:bodyPr/>
          <a:lstStyle/>
          <a:p>
            <a:fld id="{D78AF959-70C0-374F-8EC3-CF65810CD9B1}" type="slidenum">
              <a:rPr lang="en-US" smtClean="0"/>
              <a:t>‹#›</a:t>
            </a:fld>
            <a:endParaRPr lang="en-US"/>
          </a:p>
        </p:txBody>
      </p:sp>
    </p:spTree>
    <p:extLst>
      <p:ext uri="{BB962C8B-B14F-4D97-AF65-F5344CB8AC3E}">
        <p14:creationId xmlns:p14="http://schemas.microsoft.com/office/powerpoint/2010/main" val="1345534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3EEFC8F-DF29-A749-B59E-3BACCD4C1BC5}"/>
              </a:ext>
            </a:extLst>
          </p:cNvPr>
          <p:cNvSpPr>
            <a:spLocks noGrp="1"/>
          </p:cNvSpPr>
          <p:nvPr>
            <p:ph type="dt" sz="half" idx="10"/>
          </p:nvPr>
        </p:nvSpPr>
        <p:spPr/>
        <p:txBody>
          <a:bodyPr/>
          <a:lstStyle/>
          <a:p>
            <a:fld id="{B6947A57-EB55-994D-BEA6-6D6007800261}" type="datetimeFigureOut">
              <a:rPr lang="en-US" smtClean="0"/>
              <a:t>5/3/18</a:t>
            </a:fld>
            <a:endParaRPr lang="en-US"/>
          </a:p>
        </p:txBody>
      </p:sp>
      <p:sp>
        <p:nvSpPr>
          <p:cNvPr id="3" name="Footer Placeholder 2">
            <a:extLst>
              <a:ext uri="{FF2B5EF4-FFF2-40B4-BE49-F238E27FC236}">
                <a16:creationId xmlns:a16="http://schemas.microsoft.com/office/drawing/2014/main" xmlns="" id="{B5C21739-49AA-B24E-AFAD-6C498C98A6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7B85DAC-ED61-314A-8E7D-59AC15F94150}"/>
              </a:ext>
            </a:extLst>
          </p:cNvPr>
          <p:cNvSpPr>
            <a:spLocks noGrp="1"/>
          </p:cNvSpPr>
          <p:nvPr>
            <p:ph type="sldNum" sz="quarter" idx="12"/>
          </p:nvPr>
        </p:nvSpPr>
        <p:spPr/>
        <p:txBody>
          <a:bodyPr/>
          <a:lstStyle/>
          <a:p>
            <a:fld id="{D78AF959-70C0-374F-8EC3-CF65810CD9B1}" type="slidenum">
              <a:rPr lang="en-US" smtClean="0"/>
              <a:t>‹#›</a:t>
            </a:fld>
            <a:endParaRPr lang="en-US"/>
          </a:p>
        </p:txBody>
      </p:sp>
    </p:spTree>
    <p:extLst>
      <p:ext uri="{BB962C8B-B14F-4D97-AF65-F5344CB8AC3E}">
        <p14:creationId xmlns:p14="http://schemas.microsoft.com/office/powerpoint/2010/main" val="3766130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61FFD2-3057-984C-B0BD-F8CE4711B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C38CB7D-F7F0-8443-ABF3-1DF3AEFE8D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A9CDCD1D-F096-5A4F-9057-A40D32703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DEB467C-D96E-D74B-AA6F-75748BD0B3C1}"/>
              </a:ext>
            </a:extLst>
          </p:cNvPr>
          <p:cNvSpPr>
            <a:spLocks noGrp="1"/>
          </p:cNvSpPr>
          <p:nvPr>
            <p:ph type="dt" sz="half" idx="10"/>
          </p:nvPr>
        </p:nvSpPr>
        <p:spPr/>
        <p:txBody>
          <a:bodyPr/>
          <a:lstStyle/>
          <a:p>
            <a:fld id="{B6947A57-EB55-994D-BEA6-6D6007800261}" type="datetimeFigureOut">
              <a:rPr lang="en-US" smtClean="0"/>
              <a:t>5/3/18</a:t>
            </a:fld>
            <a:endParaRPr lang="en-US"/>
          </a:p>
        </p:txBody>
      </p:sp>
      <p:sp>
        <p:nvSpPr>
          <p:cNvPr id="6" name="Footer Placeholder 5">
            <a:extLst>
              <a:ext uri="{FF2B5EF4-FFF2-40B4-BE49-F238E27FC236}">
                <a16:creationId xmlns:a16="http://schemas.microsoft.com/office/drawing/2014/main" xmlns="" id="{DB0082ED-34D8-C341-86D6-50F40D6F0E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C7490AA-800A-194D-AF74-3415E3B421AE}"/>
              </a:ext>
            </a:extLst>
          </p:cNvPr>
          <p:cNvSpPr>
            <a:spLocks noGrp="1"/>
          </p:cNvSpPr>
          <p:nvPr>
            <p:ph type="sldNum" sz="quarter" idx="12"/>
          </p:nvPr>
        </p:nvSpPr>
        <p:spPr/>
        <p:txBody>
          <a:bodyPr/>
          <a:lstStyle/>
          <a:p>
            <a:fld id="{D78AF959-70C0-374F-8EC3-CF65810CD9B1}" type="slidenum">
              <a:rPr lang="en-US" smtClean="0"/>
              <a:t>‹#›</a:t>
            </a:fld>
            <a:endParaRPr lang="en-US"/>
          </a:p>
        </p:txBody>
      </p:sp>
    </p:spTree>
    <p:extLst>
      <p:ext uri="{BB962C8B-B14F-4D97-AF65-F5344CB8AC3E}">
        <p14:creationId xmlns:p14="http://schemas.microsoft.com/office/powerpoint/2010/main" val="372853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BE7CFD-6FA1-F14D-80D5-AECBDF34D7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A31737B-A656-E848-9474-A4863FEC00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292D103-4404-6445-BE47-C8C6E69C9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B6B4B9E-00EE-454E-BC8E-196739F6E964}"/>
              </a:ext>
            </a:extLst>
          </p:cNvPr>
          <p:cNvSpPr>
            <a:spLocks noGrp="1"/>
          </p:cNvSpPr>
          <p:nvPr>
            <p:ph type="dt" sz="half" idx="10"/>
          </p:nvPr>
        </p:nvSpPr>
        <p:spPr/>
        <p:txBody>
          <a:bodyPr/>
          <a:lstStyle/>
          <a:p>
            <a:fld id="{B6947A57-EB55-994D-BEA6-6D6007800261}" type="datetimeFigureOut">
              <a:rPr lang="en-US" smtClean="0"/>
              <a:t>5/3/18</a:t>
            </a:fld>
            <a:endParaRPr lang="en-US"/>
          </a:p>
        </p:txBody>
      </p:sp>
      <p:sp>
        <p:nvSpPr>
          <p:cNvPr id="6" name="Footer Placeholder 5">
            <a:extLst>
              <a:ext uri="{FF2B5EF4-FFF2-40B4-BE49-F238E27FC236}">
                <a16:creationId xmlns:a16="http://schemas.microsoft.com/office/drawing/2014/main" xmlns="" id="{89D37223-2E0D-5C43-8F50-C3E123756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3A3C634-CB83-0041-BB85-11047406A869}"/>
              </a:ext>
            </a:extLst>
          </p:cNvPr>
          <p:cNvSpPr>
            <a:spLocks noGrp="1"/>
          </p:cNvSpPr>
          <p:nvPr>
            <p:ph type="sldNum" sz="quarter" idx="12"/>
          </p:nvPr>
        </p:nvSpPr>
        <p:spPr/>
        <p:txBody>
          <a:bodyPr/>
          <a:lstStyle/>
          <a:p>
            <a:fld id="{D78AF959-70C0-374F-8EC3-CF65810CD9B1}" type="slidenum">
              <a:rPr lang="en-US" smtClean="0"/>
              <a:t>‹#›</a:t>
            </a:fld>
            <a:endParaRPr lang="en-US"/>
          </a:p>
        </p:txBody>
      </p:sp>
    </p:spTree>
    <p:extLst>
      <p:ext uri="{BB962C8B-B14F-4D97-AF65-F5344CB8AC3E}">
        <p14:creationId xmlns:p14="http://schemas.microsoft.com/office/powerpoint/2010/main" val="6228428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1F4215A-F465-914D-A33A-341A1DCE77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102149B-F7FB-1548-B9F8-8FC6B872BE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944178A-F0EC-054A-962C-CD3A4A01E3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947A57-EB55-994D-BEA6-6D6007800261}" type="datetimeFigureOut">
              <a:rPr lang="en-US" smtClean="0"/>
              <a:t>5/3/18</a:t>
            </a:fld>
            <a:endParaRPr lang="en-US"/>
          </a:p>
        </p:txBody>
      </p:sp>
      <p:sp>
        <p:nvSpPr>
          <p:cNvPr id="5" name="Footer Placeholder 4">
            <a:extLst>
              <a:ext uri="{FF2B5EF4-FFF2-40B4-BE49-F238E27FC236}">
                <a16:creationId xmlns:a16="http://schemas.microsoft.com/office/drawing/2014/main" xmlns="" id="{C046400A-6B02-E147-ABCC-10957C46C8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C0B1B92-3262-E148-96C1-BC188058E6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AF959-70C0-374F-8EC3-CF65810CD9B1}" type="slidenum">
              <a:rPr lang="en-US" smtClean="0"/>
              <a:t>‹#›</a:t>
            </a:fld>
            <a:endParaRPr lang="en-US"/>
          </a:p>
        </p:txBody>
      </p:sp>
    </p:spTree>
    <p:extLst>
      <p:ext uri="{BB962C8B-B14F-4D97-AF65-F5344CB8AC3E}">
        <p14:creationId xmlns:p14="http://schemas.microsoft.com/office/powerpoint/2010/main" val="610344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4.jp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7.emf"/><Relationship Id="rId8" Type="http://schemas.openxmlformats.org/officeDocument/2006/relationships/image" Target="../media/image28.emf"/><Relationship Id="rId9" Type="http://schemas.openxmlformats.org/officeDocument/2006/relationships/image" Target="../media/image29.emf"/><Relationship Id="rId10" Type="http://schemas.openxmlformats.org/officeDocument/2006/relationships/image" Target="../media/image30.emf"/><Relationship Id="rId11" Type="http://schemas.openxmlformats.org/officeDocument/2006/relationships/image" Target="../media/image24.jp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2.jpg"/><Relationship Id="rId5" Type="http://schemas.openxmlformats.org/officeDocument/2006/relationships/image" Target="../media/image24.jpg"/><Relationship Id="rId6"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43.emf"/><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8.emf"/><Relationship Id="rId4" Type="http://schemas.openxmlformats.org/officeDocument/2006/relationships/image" Target="../media/image23.jpg"/><Relationship Id="rId5" Type="http://schemas.openxmlformats.org/officeDocument/2006/relationships/image" Target="../media/image22.jpg"/><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24.jpg"/><Relationship Id="rId9" Type="http://schemas.openxmlformats.org/officeDocument/2006/relationships/image" Target="../media/image41.emf"/><Relationship Id="rId10" Type="http://schemas.openxmlformats.org/officeDocument/2006/relationships/image" Target="../media/image42.emf"/></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JPG"/><Relationship Id="rId6" Type="http://schemas.openxmlformats.org/officeDocument/2006/relationships/image" Target="../media/image47.JPG"/><Relationship Id="rId7"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52.emf"/><Relationship Id="rId12" Type="http://schemas.openxmlformats.org/officeDocument/2006/relationships/image" Target="../media/image53.emf"/><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49.emf"/><Relationship Id="rId5" Type="http://schemas.openxmlformats.org/officeDocument/2006/relationships/image" Target="../media/image45.png"/><Relationship Id="rId6" Type="http://schemas.openxmlformats.org/officeDocument/2006/relationships/image" Target="../media/image50.emf"/><Relationship Id="rId7" Type="http://schemas.openxmlformats.org/officeDocument/2006/relationships/image" Target="../media/image46.JPG"/><Relationship Id="rId8" Type="http://schemas.openxmlformats.org/officeDocument/2006/relationships/image" Target="../media/image47.JPG"/><Relationship Id="rId9" Type="http://schemas.openxmlformats.org/officeDocument/2006/relationships/image" Target="../media/image48.png"/><Relationship Id="rId10" Type="http://schemas.openxmlformats.org/officeDocument/2006/relationships/image" Target="../media/image51.emf"/></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jpg"/><Relationship Id="rId7" Type="http://schemas.openxmlformats.org/officeDocument/2006/relationships/image" Target="../media/image58.jp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33.emf"/><Relationship Id="rId7" Type="http://schemas.openxmlformats.org/officeDocument/2006/relationships/image" Target="../media/image34.emf"/><Relationship Id="rId8" Type="http://schemas.openxmlformats.org/officeDocument/2006/relationships/image" Target="../media/image35.emf"/><Relationship Id="rId9" Type="http://schemas.openxmlformats.org/officeDocument/2006/relationships/image" Target="../media/image36.em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4.tif"/></Relationships>
</file>

<file path=ppt/slides/_rels/slide22.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image" Target="../media/image82.png"/><Relationship Id="rId21" Type="http://schemas.openxmlformats.org/officeDocument/2006/relationships/image" Target="../media/image83.png"/><Relationship Id="rId22" Type="http://schemas.openxmlformats.org/officeDocument/2006/relationships/image" Target="../media/image84.png"/><Relationship Id="rId23" Type="http://schemas.openxmlformats.org/officeDocument/2006/relationships/image" Target="../media/image85.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80.png"/><Relationship Id="rId19" Type="http://schemas.openxmlformats.org/officeDocument/2006/relationships/image" Target="../media/image81.png"/><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87.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jpeg"/><Relationship Id="rId5"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8" Type="http://schemas.openxmlformats.org/officeDocument/2006/relationships/image" Target="../media/image19.emf"/><Relationship Id="rId9" Type="http://schemas.openxmlformats.org/officeDocument/2006/relationships/image" Target="../media/image20.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bg1">
                <a:lumMod val="75000"/>
              </a:schemeClr>
            </a:gs>
            <a:gs pos="100000">
              <a:srgbClr val="FFFFFF"/>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p:cNvSpPr/>
          <p:nvPr/>
        </p:nvSpPr>
        <p:spPr>
          <a:xfrm>
            <a:off x="312314" y="265666"/>
            <a:ext cx="11567373" cy="2432889"/>
          </a:xfrm>
          <a:prstGeom prst="rect">
            <a:avLst/>
          </a:prstGeom>
          <a:solidFill>
            <a:schemeClr val="bg1">
              <a:lumMod val="5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pic>
        <p:nvPicPr>
          <p:cNvPr id="2" name="Picture 1" descr="mou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987" y="2205956"/>
            <a:ext cx="9414142" cy="5208205"/>
          </a:xfrm>
          <a:prstGeom prst="rect">
            <a:avLst/>
          </a:prstGeom>
        </p:spPr>
      </p:pic>
      <p:sp>
        <p:nvSpPr>
          <p:cNvPr id="8" name="TextBox 7"/>
          <p:cNvSpPr txBox="1"/>
          <p:nvPr/>
        </p:nvSpPr>
        <p:spPr>
          <a:xfrm>
            <a:off x="1155709" y="382832"/>
            <a:ext cx="9880582" cy="2492990"/>
          </a:xfrm>
          <a:prstGeom prst="rect">
            <a:avLst/>
          </a:prstGeom>
          <a:noFill/>
        </p:spPr>
        <p:txBody>
          <a:bodyPr wrap="square" rtlCol="0">
            <a:spAutoFit/>
          </a:bodyPr>
          <a:lstStyle/>
          <a:p>
            <a:pPr algn="ctr"/>
            <a:r>
              <a:rPr lang="en-US" sz="2800" b="1" dirty="0">
                <a:latin typeface="Arial"/>
                <a:cs typeface="Arial"/>
              </a:rPr>
              <a:t>Gut Bacterial Production of a Single Metabolite Affects Anxiety and ASD-like Behaviors</a:t>
            </a:r>
          </a:p>
          <a:p>
            <a:pPr algn="ctr"/>
            <a:endParaRPr lang="en-US" sz="2000" b="1" dirty="0">
              <a:latin typeface="Arial"/>
              <a:cs typeface="Arial"/>
            </a:endParaRPr>
          </a:p>
          <a:p>
            <a:pPr algn="ctr"/>
            <a:r>
              <a:rPr lang="en-US" sz="2000" b="1" dirty="0">
                <a:latin typeface="Arial"/>
                <a:cs typeface="Arial"/>
              </a:rPr>
              <a:t>Brittany Needham, PhD</a:t>
            </a:r>
          </a:p>
          <a:p>
            <a:pPr algn="ctr"/>
            <a:r>
              <a:rPr lang="en-US" sz="2000" b="1" dirty="0">
                <a:latin typeface="Arial"/>
                <a:cs typeface="Arial"/>
              </a:rPr>
              <a:t>Sarkis </a:t>
            </a:r>
            <a:r>
              <a:rPr lang="en-US" sz="2000" b="1" dirty="0" err="1">
                <a:latin typeface="Arial"/>
                <a:cs typeface="Arial"/>
              </a:rPr>
              <a:t>Mazmanian</a:t>
            </a:r>
            <a:r>
              <a:rPr lang="en-US" sz="2000" b="1" dirty="0">
                <a:latin typeface="Arial"/>
                <a:cs typeface="Arial"/>
              </a:rPr>
              <a:t> Lab</a:t>
            </a:r>
          </a:p>
          <a:p>
            <a:pPr algn="ctr"/>
            <a:r>
              <a:rPr lang="en-US" sz="2000" b="1" dirty="0">
                <a:latin typeface="Arial"/>
                <a:cs typeface="Arial"/>
              </a:rPr>
              <a:t>Caltech</a:t>
            </a:r>
          </a:p>
          <a:p>
            <a:pPr algn="ctr"/>
            <a:endParaRPr lang="en-US" sz="2000" b="1" dirty="0">
              <a:latin typeface="Arial"/>
              <a:cs typeface="Arial"/>
            </a:endParaRPr>
          </a:p>
        </p:txBody>
      </p:sp>
    </p:spTree>
    <p:extLst>
      <p:ext uri="{BB962C8B-B14F-4D97-AF65-F5344CB8AC3E}">
        <p14:creationId xmlns:p14="http://schemas.microsoft.com/office/powerpoint/2010/main" val="269315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604667" y="107780"/>
            <a:ext cx="4982667" cy="369332"/>
          </a:xfrm>
          <a:prstGeom prst="rect">
            <a:avLst/>
          </a:prstGeom>
          <a:noFill/>
        </p:spPr>
        <p:txBody>
          <a:bodyPr wrap="none" rtlCol="0">
            <a:spAutoFit/>
          </a:bodyPr>
          <a:lstStyle/>
          <a:p>
            <a:r>
              <a:rPr lang="en-US" b="1" dirty="0">
                <a:latin typeface="Arial"/>
                <a:cs typeface="Arial"/>
              </a:rPr>
              <a:t>Injected 4EPS causes an anxiety phenotype</a:t>
            </a:r>
          </a:p>
        </p:txBody>
      </p:sp>
      <p:sp>
        <p:nvSpPr>
          <p:cNvPr id="4" name="TextBox 3"/>
          <p:cNvSpPr txBox="1"/>
          <p:nvPr/>
        </p:nvSpPr>
        <p:spPr>
          <a:xfrm>
            <a:off x="1956814" y="3367949"/>
            <a:ext cx="1838965" cy="369332"/>
          </a:xfrm>
          <a:prstGeom prst="rect">
            <a:avLst/>
          </a:prstGeom>
          <a:noFill/>
        </p:spPr>
        <p:txBody>
          <a:bodyPr wrap="none" rtlCol="0">
            <a:spAutoFit/>
          </a:bodyPr>
          <a:lstStyle/>
          <a:p>
            <a:r>
              <a:rPr lang="en-US" b="1" dirty="0">
                <a:latin typeface="Arial"/>
                <a:cs typeface="Arial"/>
              </a:rPr>
              <a:t>Light/Dark Box</a:t>
            </a:r>
          </a:p>
        </p:txBody>
      </p:sp>
      <p:grpSp>
        <p:nvGrpSpPr>
          <p:cNvPr id="5" name="Group 4"/>
          <p:cNvGrpSpPr/>
          <p:nvPr/>
        </p:nvGrpSpPr>
        <p:grpSpPr>
          <a:xfrm>
            <a:off x="3846750" y="2730792"/>
            <a:ext cx="2296154" cy="1484265"/>
            <a:chOff x="1304321" y="1399925"/>
            <a:chExt cx="2296154" cy="1484265"/>
          </a:xfrm>
        </p:grpSpPr>
        <p:pic>
          <p:nvPicPr>
            <p:cNvPr id="6" name="Picture 5" descr="LDB video analysis.jpg"/>
            <p:cNvPicPr>
              <a:picLocks noChangeAspect="1"/>
            </p:cNvPicPr>
            <p:nvPr/>
          </p:nvPicPr>
          <p:blipFill rotWithShape="1">
            <a:blip r:embed="rId3">
              <a:extLst>
                <a:ext uri="{28A0092B-C50C-407E-A947-70E740481C1C}">
                  <a14:useLocalDpi xmlns:a14="http://schemas.microsoft.com/office/drawing/2010/main" val="0"/>
                </a:ext>
              </a:extLst>
            </a:blip>
            <a:srcRect l="60239" t="25430" r="14893" b="18400"/>
            <a:stretch/>
          </p:blipFill>
          <p:spPr>
            <a:xfrm rot="16200000">
              <a:off x="1840792" y="1151517"/>
              <a:ext cx="1238391" cy="2097808"/>
            </a:xfrm>
            <a:prstGeom prst="rect">
              <a:avLst/>
            </a:prstGeom>
          </p:spPr>
        </p:pic>
        <p:sp>
          <p:nvSpPr>
            <p:cNvPr id="7" name="Rectangle 6"/>
            <p:cNvSpPr/>
            <p:nvPr/>
          </p:nvSpPr>
          <p:spPr>
            <a:xfrm>
              <a:off x="1411083" y="1399925"/>
              <a:ext cx="2189392" cy="2690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304321" y="1491401"/>
              <a:ext cx="213524" cy="139278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30_saline_M.jpg"/>
          <p:cNvPicPr>
            <a:picLocks noChangeAspect="1"/>
          </p:cNvPicPr>
          <p:nvPr/>
        </p:nvPicPr>
        <p:blipFill rotWithShape="1">
          <a:blip r:embed="rId4">
            <a:extLst>
              <a:ext uri="{28A0092B-C50C-407E-A947-70E740481C1C}">
                <a14:useLocalDpi xmlns:a14="http://schemas.microsoft.com/office/drawing/2010/main" val="0"/>
              </a:ext>
            </a:extLst>
          </a:blip>
          <a:srcRect l="11815" r="12819"/>
          <a:stretch/>
        </p:blipFill>
        <p:spPr>
          <a:xfrm rot="16200000">
            <a:off x="4253007" y="725758"/>
            <a:ext cx="1483640" cy="1476450"/>
          </a:xfrm>
          <a:prstGeom prst="rect">
            <a:avLst/>
          </a:prstGeom>
        </p:spPr>
      </p:pic>
      <p:sp>
        <p:nvSpPr>
          <p:cNvPr id="12" name="TextBox 11"/>
          <p:cNvSpPr txBox="1"/>
          <p:nvPr/>
        </p:nvSpPr>
        <p:spPr>
          <a:xfrm>
            <a:off x="1719125" y="1112400"/>
            <a:ext cx="2314343" cy="369332"/>
          </a:xfrm>
          <a:prstGeom prst="rect">
            <a:avLst/>
          </a:prstGeom>
          <a:noFill/>
        </p:spPr>
        <p:txBody>
          <a:bodyPr wrap="none" rtlCol="0">
            <a:spAutoFit/>
          </a:bodyPr>
          <a:lstStyle/>
          <a:p>
            <a:r>
              <a:rPr lang="en-US" b="1" dirty="0">
                <a:latin typeface="Arial"/>
                <a:cs typeface="Arial"/>
              </a:rPr>
              <a:t>Elevated plus maze</a:t>
            </a:r>
          </a:p>
        </p:txBody>
      </p:sp>
      <p:sp>
        <p:nvSpPr>
          <p:cNvPr id="19" name="TextBox 18"/>
          <p:cNvSpPr txBox="1"/>
          <p:nvPr/>
        </p:nvSpPr>
        <p:spPr>
          <a:xfrm>
            <a:off x="1832681" y="5623499"/>
            <a:ext cx="2087230" cy="369332"/>
          </a:xfrm>
          <a:prstGeom prst="rect">
            <a:avLst/>
          </a:prstGeom>
          <a:noFill/>
        </p:spPr>
        <p:txBody>
          <a:bodyPr wrap="none" rtlCol="0">
            <a:spAutoFit/>
          </a:bodyPr>
          <a:lstStyle/>
          <a:p>
            <a:r>
              <a:rPr lang="en-US" b="1" dirty="0">
                <a:latin typeface="Arial"/>
                <a:cs typeface="Arial"/>
              </a:rPr>
              <a:t>Open Field Arena</a:t>
            </a:r>
          </a:p>
        </p:txBody>
      </p:sp>
      <p:pic>
        <p:nvPicPr>
          <p:cNvPr id="20" name="Picture 19" descr="Open-field.jpg"/>
          <p:cNvPicPr>
            <a:picLocks noChangeAspect="1"/>
          </p:cNvPicPr>
          <p:nvPr/>
        </p:nvPicPr>
        <p:blipFill rotWithShape="1">
          <a:blip r:embed="rId5">
            <a:extLst>
              <a:ext uri="{28A0092B-C50C-407E-A947-70E740481C1C}">
                <a14:useLocalDpi xmlns:a14="http://schemas.microsoft.com/office/drawing/2010/main" val="0"/>
              </a:ext>
            </a:extLst>
          </a:blip>
          <a:srcRect l="51639" t="51057" r="9166"/>
          <a:stretch/>
        </p:blipFill>
        <p:spPr>
          <a:xfrm>
            <a:off x="4225444" y="5160612"/>
            <a:ext cx="1538766" cy="1441152"/>
          </a:xfrm>
          <a:prstGeom prst="rect">
            <a:avLst/>
          </a:prstGeom>
        </p:spPr>
      </p:pic>
    </p:spTree>
    <p:extLst>
      <p:ext uri="{BB962C8B-B14F-4D97-AF65-F5344CB8AC3E}">
        <p14:creationId xmlns:p14="http://schemas.microsoft.com/office/powerpoint/2010/main" val="2103369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604667" y="107780"/>
            <a:ext cx="4982667" cy="369332"/>
          </a:xfrm>
          <a:prstGeom prst="rect">
            <a:avLst/>
          </a:prstGeom>
          <a:noFill/>
        </p:spPr>
        <p:txBody>
          <a:bodyPr wrap="none" rtlCol="0">
            <a:spAutoFit/>
          </a:bodyPr>
          <a:lstStyle/>
          <a:p>
            <a:r>
              <a:rPr lang="en-US" b="1" dirty="0">
                <a:latin typeface="Arial"/>
                <a:cs typeface="Arial"/>
              </a:rPr>
              <a:t>Injected 4EPS causes an anxiety phenotype</a:t>
            </a:r>
          </a:p>
        </p:txBody>
      </p:sp>
      <p:grpSp>
        <p:nvGrpSpPr>
          <p:cNvPr id="17" name="Group 16"/>
          <p:cNvGrpSpPr/>
          <p:nvPr/>
        </p:nvGrpSpPr>
        <p:grpSpPr>
          <a:xfrm>
            <a:off x="1719125" y="603014"/>
            <a:ext cx="8012146" cy="6099102"/>
            <a:chOff x="1719125" y="603014"/>
            <a:chExt cx="8012146" cy="6099102"/>
          </a:xfrm>
        </p:grpSpPr>
        <p:pic>
          <p:nvPicPr>
            <p:cNvPr id="2" name="Picture 1"/>
            <p:cNvPicPr>
              <a:picLocks noChangeAspect="1"/>
            </p:cNvPicPr>
            <p:nvPr/>
          </p:nvPicPr>
          <p:blipFill rotWithShape="1">
            <a:blip r:embed="rId3"/>
            <a:srcRect l="9208" b="9989"/>
            <a:stretch/>
          </p:blipFill>
          <p:spPr>
            <a:xfrm>
              <a:off x="6383285" y="2676505"/>
              <a:ext cx="1461455" cy="1646113"/>
            </a:xfrm>
            <a:prstGeom prst="rect">
              <a:avLst/>
            </a:prstGeom>
          </p:spPr>
        </p:pic>
        <p:pic>
          <p:nvPicPr>
            <p:cNvPr id="3" name="Picture 2"/>
            <p:cNvPicPr>
              <a:picLocks noChangeAspect="1"/>
            </p:cNvPicPr>
            <p:nvPr/>
          </p:nvPicPr>
          <p:blipFill rotWithShape="1">
            <a:blip r:embed="rId4"/>
            <a:srcRect l="10436" b="9989"/>
            <a:stretch/>
          </p:blipFill>
          <p:spPr>
            <a:xfrm>
              <a:off x="8208121" y="2676505"/>
              <a:ext cx="1480168" cy="1646113"/>
            </a:xfrm>
            <a:prstGeom prst="rect">
              <a:avLst/>
            </a:prstGeom>
          </p:spPr>
        </p:pic>
        <p:sp>
          <p:nvSpPr>
            <p:cNvPr id="4" name="TextBox 3"/>
            <p:cNvSpPr txBox="1"/>
            <p:nvPr/>
          </p:nvSpPr>
          <p:spPr>
            <a:xfrm>
              <a:off x="1956814" y="3367949"/>
              <a:ext cx="1838965" cy="369332"/>
            </a:xfrm>
            <a:prstGeom prst="rect">
              <a:avLst/>
            </a:prstGeom>
            <a:noFill/>
          </p:spPr>
          <p:txBody>
            <a:bodyPr wrap="none" rtlCol="0">
              <a:spAutoFit/>
            </a:bodyPr>
            <a:lstStyle/>
            <a:p>
              <a:r>
                <a:rPr lang="en-US" b="1" dirty="0">
                  <a:latin typeface="Arial"/>
                  <a:cs typeface="Arial"/>
                </a:rPr>
                <a:t>Light/Dark Box</a:t>
              </a:r>
            </a:p>
          </p:txBody>
        </p:sp>
        <p:grpSp>
          <p:nvGrpSpPr>
            <p:cNvPr id="5" name="Group 4"/>
            <p:cNvGrpSpPr/>
            <p:nvPr/>
          </p:nvGrpSpPr>
          <p:grpSpPr>
            <a:xfrm>
              <a:off x="3846750" y="2730792"/>
              <a:ext cx="2296154" cy="1484265"/>
              <a:chOff x="1304321" y="1399925"/>
              <a:chExt cx="2296154" cy="1484265"/>
            </a:xfrm>
          </p:grpSpPr>
          <p:pic>
            <p:nvPicPr>
              <p:cNvPr id="6" name="Picture 5" descr="LDB video analysis.jpg"/>
              <p:cNvPicPr>
                <a:picLocks noChangeAspect="1"/>
              </p:cNvPicPr>
              <p:nvPr/>
            </p:nvPicPr>
            <p:blipFill rotWithShape="1">
              <a:blip r:embed="rId5">
                <a:extLst>
                  <a:ext uri="{28A0092B-C50C-407E-A947-70E740481C1C}">
                    <a14:useLocalDpi xmlns:a14="http://schemas.microsoft.com/office/drawing/2010/main" val="0"/>
                  </a:ext>
                </a:extLst>
              </a:blip>
              <a:srcRect l="60239" t="25430" r="14893" b="18400"/>
              <a:stretch/>
            </p:blipFill>
            <p:spPr>
              <a:xfrm rot="16200000">
                <a:off x="1840792" y="1151517"/>
                <a:ext cx="1238391" cy="2097808"/>
              </a:xfrm>
              <a:prstGeom prst="rect">
                <a:avLst/>
              </a:prstGeom>
            </p:spPr>
          </p:pic>
          <p:sp>
            <p:nvSpPr>
              <p:cNvPr id="7" name="Rectangle 6"/>
              <p:cNvSpPr/>
              <p:nvPr/>
            </p:nvSpPr>
            <p:spPr>
              <a:xfrm>
                <a:off x="1411083" y="1399925"/>
                <a:ext cx="2189392" cy="2690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304321" y="1491401"/>
                <a:ext cx="213524" cy="139278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30_saline_M.jpg"/>
            <p:cNvPicPr>
              <a:picLocks noChangeAspect="1"/>
            </p:cNvPicPr>
            <p:nvPr/>
          </p:nvPicPr>
          <p:blipFill rotWithShape="1">
            <a:blip r:embed="rId6">
              <a:extLst>
                <a:ext uri="{28A0092B-C50C-407E-A947-70E740481C1C}">
                  <a14:useLocalDpi xmlns:a14="http://schemas.microsoft.com/office/drawing/2010/main" val="0"/>
                </a:ext>
              </a:extLst>
            </a:blip>
            <a:srcRect l="11815" r="12819"/>
            <a:stretch/>
          </p:blipFill>
          <p:spPr>
            <a:xfrm rot="16200000">
              <a:off x="4253007" y="725758"/>
              <a:ext cx="1483640" cy="1476450"/>
            </a:xfrm>
            <a:prstGeom prst="rect">
              <a:avLst/>
            </a:prstGeom>
          </p:spPr>
        </p:pic>
        <p:pic>
          <p:nvPicPr>
            <p:cNvPr id="10" name="Picture 9"/>
            <p:cNvPicPr>
              <a:picLocks noChangeAspect="1"/>
            </p:cNvPicPr>
            <p:nvPr/>
          </p:nvPicPr>
          <p:blipFill rotWithShape="1">
            <a:blip r:embed="rId7"/>
            <a:srcRect l="11546" b="12359"/>
            <a:stretch/>
          </p:blipFill>
          <p:spPr>
            <a:xfrm>
              <a:off x="6424157" y="603014"/>
              <a:ext cx="1416369" cy="1602788"/>
            </a:xfrm>
            <a:prstGeom prst="rect">
              <a:avLst/>
            </a:prstGeom>
          </p:spPr>
        </p:pic>
        <p:pic>
          <p:nvPicPr>
            <p:cNvPr id="11" name="Picture 10"/>
            <p:cNvPicPr>
              <a:picLocks noChangeAspect="1"/>
            </p:cNvPicPr>
            <p:nvPr/>
          </p:nvPicPr>
          <p:blipFill rotWithShape="1">
            <a:blip r:embed="rId8"/>
            <a:srcRect l="9801" b="12359"/>
            <a:stretch/>
          </p:blipFill>
          <p:spPr>
            <a:xfrm>
              <a:off x="8208121" y="603014"/>
              <a:ext cx="1467120" cy="1602788"/>
            </a:xfrm>
            <a:prstGeom prst="rect">
              <a:avLst/>
            </a:prstGeom>
          </p:spPr>
        </p:pic>
        <p:sp>
          <p:nvSpPr>
            <p:cNvPr id="12" name="TextBox 11"/>
            <p:cNvSpPr txBox="1"/>
            <p:nvPr/>
          </p:nvSpPr>
          <p:spPr>
            <a:xfrm>
              <a:off x="1719125" y="1112400"/>
              <a:ext cx="2314343" cy="369332"/>
            </a:xfrm>
            <a:prstGeom prst="rect">
              <a:avLst/>
            </a:prstGeom>
            <a:noFill/>
          </p:spPr>
          <p:txBody>
            <a:bodyPr wrap="none" rtlCol="0">
              <a:spAutoFit/>
            </a:bodyPr>
            <a:lstStyle/>
            <a:p>
              <a:r>
                <a:rPr lang="en-US" b="1" dirty="0">
                  <a:latin typeface="Arial"/>
                  <a:cs typeface="Arial"/>
                </a:rPr>
                <a:t>Elevated plus maze</a:t>
              </a:r>
            </a:p>
          </p:txBody>
        </p:sp>
        <p:pic>
          <p:nvPicPr>
            <p:cNvPr id="14" name="Picture 13"/>
            <p:cNvPicPr>
              <a:picLocks noChangeAspect="1"/>
            </p:cNvPicPr>
            <p:nvPr/>
          </p:nvPicPr>
          <p:blipFill rotWithShape="1">
            <a:blip r:embed="rId9"/>
            <a:srcRect l="9515" b="10663"/>
            <a:stretch/>
          </p:blipFill>
          <p:spPr>
            <a:xfrm>
              <a:off x="6357512" y="4888210"/>
              <a:ext cx="1525150" cy="1633801"/>
            </a:xfrm>
            <a:prstGeom prst="rect">
              <a:avLst/>
            </a:prstGeom>
          </p:spPr>
        </p:pic>
        <p:grpSp>
          <p:nvGrpSpPr>
            <p:cNvPr id="15" name="Group 14"/>
            <p:cNvGrpSpPr>
              <a:grpSpLocks noChangeAspect="1"/>
            </p:cNvGrpSpPr>
            <p:nvPr/>
          </p:nvGrpSpPr>
          <p:grpSpPr>
            <a:xfrm>
              <a:off x="8022604" y="4898973"/>
              <a:ext cx="1708667" cy="1623039"/>
              <a:chOff x="6813202" y="3946936"/>
              <a:chExt cx="2170382" cy="2061616"/>
            </a:xfrm>
          </p:grpSpPr>
          <p:pic>
            <p:nvPicPr>
              <p:cNvPr id="16" name="Picture 15"/>
              <p:cNvPicPr>
                <a:picLocks noChangeAspect="1"/>
              </p:cNvPicPr>
              <p:nvPr/>
            </p:nvPicPr>
            <p:blipFill rotWithShape="1">
              <a:blip r:embed="rId10"/>
              <a:srcRect b="19319"/>
              <a:stretch/>
            </p:blipFill>
            <p:spPr>
              <a:xfrm>
                <a:off x="6813202" y="3946936"/>
                <a:ext cx="2170382" cy="2061616"/>
              </a:xfrm>
              <a:prstGeom prst="rect">
                <a:avLst/>
              </a:prstGeom>
            </p:spPr>
          </p:pic>
          <p:sp>
            <p:nvSpPr>
              <p:cNvPr id="18" name="Rectangle 17"/>
              <p:cNvSpPr/>
              <p:nvPr/>
            </p:nvSpPr>
            <p:spPr>
              <a:xfrm>
                <a:off x="8555789" y="3946936"/>
                <a:ext cx="386231" cy="3576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1832681" y="5623499"/>
              <a:ext cx="2087230" cy="369332"/>
            </a:xfrm>
            <a:prstGeom prst="rect">
              <a:avLst/>
            </a:prstGeom>
            <a:noFill/>
          </p:spPr>
          <p:txBody>
            <a:bodyPr wrap="none" rtlCol="0">
              <a:spAutoFit/>
            </a:bodyPr>
            <a:lstStyle/>
            <a:p>
              <a:r>
                <a:rPr lang="en-US" b="1" dirty="0">
                  <a:latin typeface="Arial"/>
                  <a:cs typeface="Arial"/>
                </a:rPr>
                <a:t>Open Field Arena</a:t>
              </a:r>
            </a:p>
          </p:txBody>
        </p:sp>
        <p:pic>
          <p:nvPicPr>
            <p:cNvPr id="20" name="Picture 19" descr="Open-field.jpg"/>
            <p:cNvPicPr>
              <a:picLocks noChangeAspect="1"/>
            </p:cNvPicPr>
            <p:nvPr/>
          </p:nvPicPr>
          <p:blipFill rotWithShape="1">
            <a:blip r:embed="rId11">
              <a:extLst>
                <a:ext uri="{28A0092B-C50C-407E-A947-70E740481C1C}">
                  <a14:useLocalDpi xmlns:a14="http://schemas.microsoft.com/office/drawing/2010/main" val="0"/>
                </a:ext>
              </a:extLst>
            </a:blip>
            <a:srcRect l="51639" t="51057" r="9166"/>
            <a:stretch/>
          </p:blipFill>
          <p:spPr>
            <a:xfrm>
              <a:off x="4225444" y="5160612"/>
              <a:ext cx="1538766" cy="1441152"/>
            </a:xfrm>
            <a:prstGeom prst="rect">
              <a:avLst/>
            </a:prstGeom>
          </p:spPr>
        </p:pic>
        <p:sp>
          <p:nvSpPr>
            <p:cNvPr id="23" name="Rectangle 22">
              <a:extLst>
                <a:ext uri="{FF2B5EF4-FFF2-40B4-BE49-F238E27FC236}">
                  <a16:creationId xmlns:a16="http://schemas.microsoft.com/office/drawing/2014/main" xmlns="" id="{77FDC6C7-38BA-7A43-830D-1B3148EAA300}"/>
                </a:ext>
              </a:extLst>
            </p:cNvPr>
            <p:cNvSpPr/>
            <p:nvPr/>
          </p:nvSpPr>
          <p:spPr>
            <a:xfrm>
              <a:off x="6774846" y="2178092"/>
              <a:ext cx="803564" cy="121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6512DE0B-4034-0F49-BB90-8D97D1F82BA8}"/>
                </a:ext>
              </a:extLst>
            </p:cNvPr>
            <p:cNvSpPr/>
            <p:nvPr/>
          </p:nvSpPr>
          <p:spPr>
            <a:xfrm>
              <a:off x="8647914" y="2183811"/>
              <a:ext cx="803564" cy="121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7F8FC3A8-EBAE-0E4B-B537-9650B7B79FA0}"/>
                </a:ext>
              </a:extLst>
            </p:cNvPr>
            <p:cNvSpPr/>
            <p:nvPr/>
          </p:nvSpPr>
          <p:spPr>
            <a:xfrm>
              <a:off x="8618628" y="4253343"/>
              <a:ext cx="803564" cy="121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A8D898CF-7F5A-854D-B83C-FC95F113F761}"/>
                </a:ext>
              </a:extLst>
            </p:cNvPr>
            <p:cNvSpPr/>
            <p:nvPr/>
          </p:nvSpPr>
          <p:spPr>
            <a:xfrm>
              <a:off x="6775973" y="4264265"/>
              <a:ext cx="803564" cy="121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AF770888-A2E5-7D49-B27C-A70CB1A7899D}"/>
                </a:ext>
              </a:extLst>
            </p:cNvPr>
            <p:cNvSpPr/>
            <p:nvPr/>
          </p:nvSpPr>
          <p:spPr>
            <a:xfrm>
              <a:off x="6804112" y="6466591"/>
              <a:ext cx="803564" cy="121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96DBAC16-6C94-7447-B990-48FBAADB090E}"/>
                </a:ext>
              </a:extLst>
            </p:cNvPr>
            <p:cNvSpPr/>
            <p:nvPr/>
          </p:nvSpPr>
          <p:spPr>
            <a:xfrm>
              <a:off x="8703334" y="6471608"/>
              <a:ext cx="803564" cy="121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D665D9B5-23AD-4040-9F10-9E39FAE09FFA}"/>
                </a:ext>
              </a:extLst>
            </p:cNvPr>
            <p:cNvSpPr txBox="1"/>
            <p:nvPr/>
          </p:nvSpPr>
          <p:spPr>
            <a:xfrm>
              <a:off x="6585326" y="2105935"/>
              <a:ext cx="638316"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Saline</a:t>
              </a:r>
            </a:p>
          </p:txBody>
        </p:sp>
        <p:sp>
          <p:nvSpPr>
            <p:cNvPr id="22" name="TextBox 21">
              <a:extLst>
                <a:ext uri="{FF2B5EF4-FFF2-40B4-BE49-F238E27FC236}">
                  <a16:creationId xmlns:a16="http://schemas.microsoft.com/office/drawing/2014/main" xmlns="" id="{34B43601-463F-D445-A5B9-AAC39587336C}"/>
                </a:ext>
              </a:extLst>
            </p:cNvPr>
            <p:cNvSpPr txBox="1"/>
            <p:nvPr/>
          </p:nvSpPr>
          <p:spPr>
            <a:xfrm>
              <a:off x="7178628" y="2105934"/>
              <a:ext cx="57740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4EPS</a:t>
              </a:r>
            </a:p>
          </p:txBody>
        </p:sp>
        <p:sp>
          <p:nvSpPr>
            <p:cNvPr id="29" name="TextBox 28">
              <a:extLst>
                <a:ext uri="{FF2B5EF4-FFF2-40B4-BE49-F238E27FC236}">
                  <a16:creationId xmlns:a16="http://schemas.microsoft.com/office/drawing/2014/main" xmlns="" id="{0A04FF98-582A-AB48-91E4-73556282C79D}"/>
                </a:ext>
              </a:extLst>
            </p:cNvPr>
            <p:cNvSpPr txBox="1"/>
            <p:nvPr/>
          </p:nvSpPr>
          <p:spPr>
            <a:xfrm>
              <a:off x="8447135" y="2105935"/>
              <a:ext cx="638316"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Saline</a:t>
              </a:r>
            </a:p>
          </p:txBody>
        </p:sp>
        <p:sp>
          <p:nvSpPr>
            <p:cNvPr id="30" name="TextBox 29">
              <a:extLst>
                <a:ext uri="{FF2B5EF4-FFF2-40B4-BE49-F238E27FC236}">
                  <a16:creationId xmlns:a16="http://schemas.microsoft.com/office/drawing/2014/main" xmlns="" id="{C234E20D-A73F-914E-8E89-61E8DDEA36B8}"/>
                </a:ext>
              </a:extLst>
            </p:cNvPr>
            <p:cNvSpPr txBox="1"/>
            <p:nvPr/>
          </p:nvSpPr>
          <p:spPr>
            <a:xfrm>
              <a:off x="9040437" y="2105934"/>
              <a:ext cx="57740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4EPS</a:t>
              </a:r>
            </a:p>
          </p:txBody>
        </p:sp>
        <p:sp>
          <p:nvSpPr>
            <p:cNvPr id="31" name="TextBox 30">
              <a:extLst>
                <a:ext uri="{FF2B5EF4-FFF2-40B4-BE49-F238E27FC236}">
                  <a16:creationId xmlns:a16="http://schemas.microsoft.com/office/drawing/2014/main" xmlns="" id="{7BA73D72-231C-6341-A38A-C33238AAB551}"/>
                </a:ext>
              </a:extLst>
            </p:cNvPr>
            <p:cNvSpPr txBox="1"/>
            <p:nvPr/>
          </p:nvSpPr>
          <p:spPr>
            <a:xfrm>
              <a:off x="6590732" y="4184119"/>
              <a:ext cx="638316"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Saline</a:t>
              </a:r>
            </a:p>
          </p:txBody>
        </p:sp>
        <p:sp>
          <p:nvSpPr>
            <p:cNvPr id="32" name="TextBox 31">
              <a:extLst>
                <a:ext uri="{FF2B5EF4-FFF2-40B4-BE49-F238E27FC236}">
                  <a16:creationId xmlns:a16="http://schemas.microsoft.com/office/drawing/2014/main" xmlns="" id="{195959BB-0192-3643-959A-24B461B88156}"/>
                </a:ext>
              </a:extLst>
            </p:cNvPr>
            <p:cNvSpPr txBox="1"/>
            <p:nvPr/>
          </p:nvSpPr>
          <p:spPr>
            <a:xfrm>
              <a:off x="7184034" y="4184118"/>
              <a:ext cx="57740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4EPS</a:t>
              </a:r>
            </a:p>
          </p:txBody>
        </p:sp>
        <p:sp>
          <p:nvSpPr>
            <p:cNvPr id="33" name="TextBox 32">
              <a:extLst>
                <a:ext uri="{FF2B5EF4-FFF2-40B4-BE49-F238E27FC236}">
                  <a16:creationId xmlns:a16="http://schemas.microsoft.com/office/drawing/2014/main" xmlns="" id="{70305E3A-C758-2D47-AE3D-5D6328225B25}"/>
                </a:ext>
              </a:extLst>
            </p:cNvPr>
            <p:cNvSpPr txBox="1"/>
            <p:nvPr/>
          </p:nvSpPr>
          <p:spPr>
            <a:xfrm>
              <a:off x="8437494" y="4184119"/>
              <a:ext cx="638316"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Saline</a:t>
              </a:r>
            </a:p>
          </p:txBody>
        </p:sp>
        <p:sp>
          <p:nvSpPr>
            <p:cNvPr id="34" name="TextBox 33">
              <a:extLst>
                <a:ext uri="{FF2B5EF4-FFF2-40B4-BE49-F238E27FC236}">
                  <a16:creationId xmlns:a16="http://schemas.microsoft.com/office/drawing/2014/main" xmlns="" id="{ED0F485F-443D-A346-8CA4-AFDEFDD05237}"/>
                </a:ext>
              </a:extLst>
            </p:cNvPr>
            <p:cNvSpPr txBox="1"/>
            <p:nvPr/>
          </p:nvSpPr>
          <p:spPr>
            <a:xfrm>
              <a:off x="9030796" y="4184118"/>
              <a:ext cx="57740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4EPS</a:t>
              </a:r>
            </a:p>
          </p:txBody>
        </p:sp>
        <p:sp>
          <p:nvSpPr>
            <p:cNvPr id="35" name="TextBox 34">
              <a:extLst>
                <a:ext uri="{FF2B5EF4-FFF2-40B4-BE49-F238E27FC236}">
                  <a16:creationId xmlns:a16="http://schemas.microsoft.com/office/drawing/2014/main" xmlns="" id="{ADCC2799-CE82-4644-B2CF-6894895A0A5B}"/>
                </a:ext>
              </a:extLst>
            </p:cNvPr>
            <p:cNvSpPr txBox="1"/>
            <p:nvPr/>
          </p:nvSpPr>
          <p:spPr>
            <a:xfrm>
              <a:off x="6606365" y="6425117"/>
              <a:ext cx="638316"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Saline</a:t>
              </a:r>
            </a:p>
          </p:txBody>
        </p:sp>
        <p:sp>
          <p:nvSpPr>
            <p:cNvPr id="36" name="TextBox 35">
              <a:extLst>
                <a:ext uri="{FF2B5EF4-FFF2-40B4-BE49-F238E27FC236}">
                  <a16:creationId xmlns:a16="http://schemas.microsoft.com/office/drawing/2014/main" xmlns="" id="{F9CFF29F-6087-0347-BC39-B48193E2A28D}"/>
                </a:ext>
              </a:extLst>
            </p:cNvPr>
            <p:cNvSpPr txBox="1"/>
            <p:nvPr/>
          </p:nvSpPr>
          <p:spPr>
            <a:xfrm>
              <a:off x="7199667" y="6425116"/>
              <a:ext cx="57740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4EPS</a:t>
              </a:r>
            </a:p>
          </p:txBody>
        </p:sp>
        <p:sp>
          <p:nvSpPr>
            <p:cNvPr id="37" name="TextBox 36">
              <a:extLst>
                <a:ext uri="{FF2B5EF4-FFF2-40B4-BE49-F238E27FC236}">
                  <a16:creationId xmlns:a16="http://schemas.microsoft.com/office/drawing/2014/main" xmlns="" id="{4EB15A04-B9C9-124B-BBA7-F0F34BD24CA4}"/>
                </a:ext>
              </a:extLst>
            </p:cNvPr>
            <p:cNvSpPr txBox="1"/>
            <p:nvPr/>
          </p:nvSpPr>
          <p:spPr>
            <a:xfrm>
              <a:off x="8462748" y="6425117"/>
              <a:ext cx="638316"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Saline</a:t>
              </a:r>
            </a:p>
          </p:txBody>
        </p:sp>
        <p:sp>
          <p:nvSpPr>
            <p:cNvPr id="38" name="TextBox 37">
              <a:extLst>
                <a:ext uri="{FF2B5EF4-FFF2-40B4-BE49-F238E27FC236}">
                  <a16:creationId xmlns:a16="http://schemas.microsoft.com/office/drawing/2014/main" xmlns="" id="{46BCFAED-68F5-5740-BB7C-092D89B289BC}"/>
                </a:ext>
              </a:extLst>
            </p:cNvPr>
            <p:cNvSpPr txBox="1"/>
            <p:nvPr/>
          </p:nvSpPr>
          <p:spPr>
            <a:xfrm>
              <a:off x="9056050" y="6425116"/>
              <a:ext cx="57740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4EPS</a:t>
              </a:r>
            </a:p>
          </p:txBody>
        </p:sp>
        <p:sp>
          <p:nvSpPr>
            <p:cNvPr id="39" name="TextBox 38">
              <a:extLst>
                <a:ext uri="{FF2B5EF4-FFF2-40B4-BE49-F238E27FC236}">
                  <a16:creationId xmlns:a16="http://schemas.microsoft.com/office/drawing/2014/main" xmlns="" id="{ECB0787F-7378-884A-A0CC-FDF58AF03DEE}"/>
                </a:ext>
              </a:extLst>
            </p:cNvPr>
            <p:cNvSpPr txBox="1"/>
            <p:nvPr/>
          </p:nvSpPr>
          <p:spPr>
            <a:xfrm rot="16200000">
              <a:off x="5914299" y="1386834"/>
              <a:ext cx="825867"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Seconds</a:t>
              </a:r>
            </a:p>
          </p:txBody>
        </p:sp>
        <p:sp>
          <p:nvSpPr>
            <p:cNvPr id="40" name="TextBox 39">
              <a:extLst>
                <a:ext uri="{FF2B5EF4-FFF2-40B4-BE49-F238E27FC236}">
                  <a16:creationId xmlns:a16="http://schemas.microsoft.com/office/drawing/2014/main" xmlns="" id="{608242A4-C9EE-7741-B21B-040F2492427B}"/>
                </a:ext>
              </a:extLst>
            </p:cNvPr>
            <p:cNvSpPr txBox="1"/>
            <p:nvPr/>
          </p:nvSpPr>
          <p:spPr>
            <a:xfrm rot="16200000">
              <a:off x="7732098" y="1386833"/>
              <a:ext cx="825867"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Seconds</a:t>
              </a:r>
            </a:p>
          </p:txBody>
        </p:sp>
        <p:sp>
          <p:nvSpPr>
            <p:cNvPr id="41" name="TextBox 40">
              <a:extLst>
                <a:ext uri="{FF2B5EF4-FFF2-40B4-BE49-F238E27FC236}">
                  <a16:creationId xmlns:a16="http://schemas.microsoft.com/office/drawing/2014/main" xmlns="" id="{3102638E-7C93-CA4D-8D2A-A0985AF1B6B3}"/>
                </a:ext>
              </a:extLst>
            </p:cNvPr>
            <p:cNvSpPr txBox="1"/>
            <p:nvPr/>
          </p:nvSpPr>
          <p:spPr>
            <a:xfrm rot="16200000">
              <a:off x="5986779" y="3410334"/>
              <a:ext cx="68800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Events</a:t>
              </a:r>
            </a:p>
          </p:txBody>
        </p:sp>
        <p:sp>
          <p:nvSpPr>
            <p:cNvPr id="42" name="TextBox 41">
              <a:extLst>
                <a:ext uri="{FF2B5EF4-FFF2-40B4-BE49-F238E27FC236}">
                  <a16:creationId xmlns:a16="http://schemas.microsoft.com/office/drawing/2014/main" xmlns="" id="{2215A1C5-2415-CC45-9F9B-6A94A55BC8A3}"/>
                </a:ext>
              </a:extLst>
            </p:cNvPr>
            <p:cNvSpPr txBox="1"/>
            <p:nvPr/>
          </p:nvSpPr>
          <p:spPr>
            <a:xfrm rot="16200000">
              <a:off x="7722687" y="3434125"/>
              <a:ext cx="825867"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Seconds</a:t>
              </a:r>
            </a:p>
          </p:txBody>
        </p:sp>
        <p:sp>
          <p:nvSpPr>
            <p:cNvPr id="43" name="TextBox 42">
              <a:extLst>
                <a:ext uri="{FF2B5EF4-FFF2-40B4-BE49-F238E27FC236}">
                  <a16:creationId xmlns:a16="http://schemas.microsoft.com/office/drawing/2014/main" xmlns="" id="{FD8AE64D-F7DE-8340-B0E9-29CD1ADFD113}"/>
                </a:ext>
              </a:extLst>
            </p:cNvPr>
            <p:cNvSpPr txBox="1"/>
            <p:nvPr/>
          </p:nvSpPr>
          <p:spPr>
            <a:xfrm rot="16200000">
              <a:off x="5914299" y="5661264"/>
              <a:ext cx="825867"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Seconds</a:t>
              </a:r>
            </a:p>
          </p:txBody>
        </p:sp>
        <p:sp>
          <p:nvSpPr>
            <p:cNvPr id="44" name="TextBox 43">
              <a:extLst>
                <a:ext uri="{FF2B5EF4-FFF2-40B4-BE49-F238E27FC236}">
                  <a16:creationId xmlns:a16="http://schemas.microsoft.com/office/drawing/2014/main" xmlns="" id="{8E0025F8-B4C9-DF4B-A275-20337679563C}"/>
                </a:ext>
              </a:extLst>
            </p:cNvPr>
            <p:cNvSpPr txBox="1"/>
            <p:nvPr/>
          </p:nvSpPr>
          <p:spPr>
            <a:xfrm rot="16200000">
              <a:off x="7894392" y="5651391"/>
              <a:ext cx="405880"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cm</a:t>
              </a:r>
            </a:p>
          </p:txBody>
        </p:sp>
      </p:grpSp>
    </p:spTree>
    <p:extLst>
      <p:ext uri="{BB962C8B-B14F-4D97-AF65-F5344CB8AC3E}">
        <p14:creationId xmlns:p14="http://schemas.microsoft.com/office/powerpoint/2010/main" val="2886734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24012" y="6469907"/>
            <a:ext cx="4725460" cy="369332"/>
          </a:xfrm>
          <a:prstGeom prst="rect">
            <a:avLst/>
          </a:prstGeom>
          <a:noFill/>
        </p:spPr>
        <p:txBody>
          <a:bodyPr wrap="none" rtlCol="0">
            <a:spAutoFit/>
          </a:bodyPr>
          <a:lstStyle/>
          <a:p>
            <a:r>
              <a:rPr lang="en-US" b="1" dirty="0">
                <a:latin typeface="Arial"/>
                <a:cs typeface="Arial"/>
              </a:rPr>
              <a:t>Masanori Funabashi, Michael </a:t>
            </a:r>
            <a:r>
              <a:rPr lang="en-US" b="1" dirty="0" err="1">
                <a:latin typeface="Arial"/>
                <a:cs typeface="Arial"/>
              </a:rPr>
              <a:t>Fischbach</a:t>
            </a:r>
            <a:endParaRPr lang="en-US" b="1" dirty="0">
              <a:latin typeface="Arial"/>
              <a:cs typeface="Arial"/>
            </a:endParaRPr>
          </a:p>
        </p:txBody>
      </p:sp>
      <p:sp>
        <p:nvSpPr>
          <p:cNvPr id="32" name="TextBox 31">
            <a:extLst>
              <a:ext uri="{FF2B5EF4-FFF2-40B4-BE49-F238E27FC236}">
                <a16:creationId xmlns:a16="http://schemas.microsoft.com/office/drawing/2014/main" xmlns="" id="{17A1E415-8AC9-3A4B-84FB-03340B083ADA}"/>
              </a:ext>
            </a:extLst>
          </p:cNvPr>
          <p:cNvSpPr txBox="1"/>
          <p:nvPr/>
        </p:nvSpPr>
        <p:spPr>
          <a:xfrm>
            <a:off x="7471339" y="3276288"/>
            <a:ext cx="2681443" cy="646331"/>
          </a:xfrm>
          <a:prstGeom prst="rect">
            <a:avLst/>
          </a:prstGeom>
          <a:noFill/>
        </p:spPr>
        <p:txBody>
          <a:bodyPr wrap="none" rtlCol="0">
            <a:spAutoFit/>
          </a:bodyPr>
          <a:lstStyle/>
          <a:p>
            <a:r>
              <a:rPr lang="en-US" b="1" dirty="0">
                <a:latin typeface="Arial"/>
                <a:cs typeface="Arial"/>
              </a:rPr>
              <a:t>In vivo 4EP production</a:t>
            </a:r>
          </a:p>
          <a:p>
            <a:r>
              <a:rPr lang="en-US" b="1" dirty="0">
                <a:latin typeface="Arial"/>
                <a:cs typeface="Arial"/>
              </a:rPr>
              <a:t>(4EPS measured here)</a:t>
            </a:r>
          </a:p>
        </p:txBody>
      </p:sp>
      <p:pic>
        <p:nvPicPr>
          <p:cNvPr id="33" name="Picture 32">
            <a:extLst>
              <a:ext uri="{FF2B5EF4-FFF2-40B4-BE49-F238E27FC236}">
                <a16:creationId xmlns:a16="http://schemas.microsoft.com/office/drawing/2014/main" xmlns="" id="{3542BCFC-CB18-7849-A361-9BFC65F25399}"/>
              </a:ext>
            </a:extLst>
          </p:cNvPr>
          <p:cNvPicPr>
            <a:picLocks noChangeAspect="1"/>
          </p:cNvPicPr>
          <p:nvPr/>
        </p:nvPicPr>
        <p:blipFill rotWithShape="1">
          <a:blip r:embed="rId3"/>
          <a:srcRect b="13537"/>
          <a:stretch/>
        </p:blipFill>
        <p:spPr>
          <a:xfrm>
            <a:off x="7588301" y="3876304"/>
            <a:ext cx="1930400" cy="2086346"/>
          </a:xfrm>
          <a:prstGeom prst="rect">
            <a:avLst/>
          </a:prstGeom>
        </p:spPr>
      </p:pic>
      <p:grpSp>
        <p:nvGrpSpPr>
          <p:cNvPr id="34" name="Group 33">
            <a:extLst>
              <a:ext uri="{FF2B5EF4-FFF2-40B4-BE49-F238E27FC236}">
                <a16:creationId xmlns:a16="http://schemas.microsoft.com/office/drawing/2014/main" xmlns="" id="{67757759-66F2-2B4F-8081-CD7B2A4CA742}"/>
              </a:ext>
            </a:extLst>
          </p:cNvPr>
          <p:cNvGrpSpPr/>
          <p:nvPr/>
        </p:nvGrpSpPr>
        <p:grpSpPr>
          <a:xfrm>
            <a:off x="1749060" y="3444158"/>
            <a:ext cx="4844222" cy="2048830"/>
            <a:chOff x="179705" y="2835666"/>
            <a:chExt cx="4844222" cy="2048830"/>
          </a:xfrm>
        </p:grpSpPr>
        <p:sp>
          <p:nvSpPr>
            <p:cNvPr id="35" name="TextBox 34">
              <a:extLst>
                <a:ext uri="{FF2B5EF4-FFF2-40B4-BE49-F238E27FC236}">
                  <a16:creationId xmlns:a16="http://schemas.microsoft.com/office/drawing/2014/main" xmlns="" id="{B276DAF2-3CD5-C549-9DED-FBD604D75630}"/>
                </a:ext>
              </a:extLst>
            </p:cNvPr>
            <p:cNvSpPr txBox="1"/>
            <p:nvPr/>
          </p:nvSpPr>
          <p:spPr>
            <a:xfrm>
              <a:off x="1343937" y="2835666"/>
              <a:ext cx="2719765" cy="369332"/>
            </a:xfrm>
            <a:prstGeom prst="rect">
              <a:avLst/>
            </a:prstGeom>
            <a:noFill/>
          </p:spPr>
          <p:txBody>
            <a:bodyPr wrap="none" rtlCol="0">
              <a:spAutoFit/>
            </a:bodyPr>
            <a:lstStyle/>
            <a:p>
              <a:r>
                <a:rPr lang="en-US" b="1" dirty="0">
                  <a:latin typeface="Arial"/>
                  <a:cs typeface="Arial"/>
                </a:rPr>
                <a:t>In vitro 4EP production</a:t>
              </a:r>
            </a:p>
          </p:txBody>
        </p:sp>
        <p:grpSp>
          <p:nvGrpSpPr>
            <p:cNvPr id="36" name="Group 35">
              <a:extLst>
                <a:ext uri="{FF2B5EF4-FFF2-40B4-BE49-F238E27FC236}">
                  <a16:creationId xmlns:a16="http://schemas.microsoft.com/office/drawing/2014/main" xmlns="" id="{993D1730-0EBA-7A44-B8D9-8B3959974662}"/>
                </a:ext>
              </a:extLst>
            </p:cNvPr>
            <p:cNvGrpSpPr/>
            <p:nvPr/>
          </p:nvGrpSpPr>
          <p:grpSpPr>
            <a:xfrm>
              <a:off x="179705" y="3251176"/>
              <a:ext cx="4844222" cy="1633320"/>
              <a:chOff x="179705" y="2955061"/>
              <a:chExt cx="4844222" cy="1633320"/>
            </a:xfrm>
          </p:grpSpPr>
          <p:grpSp>
            <p:nvGrpSpPr>
              <p:cNvPr id="37" name="Group 36">
                <a:extLst>
                  <a:ext uri="{FF2B5EF4-FFF2-40B4-BE49-F238E27FC236}">
                    <a16:creationId xmlns:a16="http://schemas.microsoft.com/office/drawing/2014/main" xmlns="" id="{63117403-FBAB-3F4A-9DD3-021832ADF336}"/>
                  </a:ext>
                </a:extLst>
              </p:cNvPr>
              <p:cNvGrpSpPr/>
              <p:nvPr/>
            </p:nvGrpSpPr>
            <p:grpSpPr>
              <a:xfrm>
                <a:off x="179705" y="3248125"/>
                <a:ext cx="4844222" cy="1340256"/>
                <a:chOff x="179705" y="3248125"/>
                <a:chExt cx="4844222" cy="1340256"/>
              </a:xfrm>
            </p:grpSpPr>
            <p:grpSp>
              <p:nvGrpSpPr>
                <p:cNvPr id="39" name="Group 38">
                  <a:extLst>
                    <a:ext uri="{FF2B5EF4-FFF2-40B4-BE49-F238E27FC236}">
                      <a16:creationId xmlns:a16="http://schemas.microsoft.com/office/drawing/2014/main" xmlns="" id="{95A2510C-C1D9-3442-B36B-B4B7365FE17F}"/>
                    </a:ext>
                  </a:extLst>
                </p:cNvPr>
                <p:cNvGrpSpPr/>
                <p:nvPr/>
              </p:nvGrpSpPr>
              <p:grpSpPr>
                <a:xfrm>
                  <a:off x="179705" y="3358418"/>
                  <a:ext cx="4800617" cy="1183293"/>
                  <a:chOff x="154294" y="3540125"/>
                  <a:chExt cx="4800617" cy="1183293"/>
                </a:xfrm>
              </p:grpSpPr>
              <p:pic>
                <p:nvPicPr>
                  <p:cNvPr id="43" name="Picture 42" descr="161003_Lplant_Bovamutaunt.bmp">
                    <a:extLst>
                      <a:ext uri="{FF2B5EF4-FFF2-40B4-BE49-F238E27FC236}">
                        <a16:creationId xmlns:a16="http://schemas.microsoft.com/office/drawing/2014/main" xmlns="" id="{BBC6D3CE-6984-2E49-AF01-22D4C8C23537}"/>
                      </a:ext>
                    </a:extLst>
                  </p:cNvPr>
                  <p:cNvPicPr>
                    <a:picLocks noChangeAspect="1"/>
                  </p:cNvPicPr>
                  <p:nvPr/>
                </p:nvPicPr>
                <p:blipFill rotWithShape="1">
                  <a:blip r:embed="rId4">
                    <a:extLst>
                      <a:ext uri="{28A0092B-C50C-407E-A947-70E740481C1C}">
                        <a14:useLocalDpi xmlns:a14="http://schemas.microsoft.com/office/drawing/2010/main" val="0"/>
                      </a:ext>
                    </a:extLst>
                  </a:blip>
                  <a:srcRect t="27999" b="49791"/>
                  <a:stretch/>
                </p:blipFill>
                <p:spPr>
                  <a:xfrm>
                    <a:off x="154294" y="3540125"/>
                    <a:ext cx="4800600" cy="615417"/>
                  </a:xfrm>
                  <a:prstGeom prst="rect">
                    <a:avLst/>
                  </a:prstGeom>
                </p:spPr>
              </p:pic>
              <p:pic>
                <p:nvPicPr>
                  <p:cNvPr id="44" name="Picture 43" descr="161003_Lplant_Bovamutaunt.bmp">
                    <a:extLst>
                      <a:ext uri="{FF2B5EF4-FFF2-40B4-BE49-F238E27FC236}">
                        <a16:creationId xmlns:a16="http://schemas.microsoft.com/office/drawing/2014/main" xmlns="" id="{FCE8515A-20C2-004E-8412-FB277EFE765B}"/>
                      </a:ext>
                    </a:extLst>
                  </p:cNvPr>
                  <p:cNvPicPr>
                    <a:picLocks noChangeAspect="1"/>
                  </p:cNvPicPr>
                  <p:nvPr/>
                </p:nvPicPr>
                <p:blipFill rotWithShape="1">
                  <a:blip r:embed="rId4">
                    <a:extLst>
                      <a:ext uri="{28A0092B-C50C-407E-A947-70E740481C1C}">
                        <a14:useLocalDpi xmlns:a14="http://schemas.microsoft.com/office/drawing/2010/main" val="0"/>
                      </a:ext>
                    </a:extLst>
                  </a:blip>
                  <a:srcRect t="77693"/>
                  <a:stretch/>
                </p:blipFill>
                <p:spPr>
                  <a:xfrm>
                    <a:off x="154311" y="4105298"/>
                    <a:ext cx="4800600" cy="618120"/>
                  </a:xfrm>
                  <a:prstGeom prst="rect">
                    <a:avLst/>
                  </a:prstGeom>
                </p:spPr>
              </p:pic>
              <p:cxnSp>
                <p:nvCxnSpPr>
                  <p:cNvPr id="45" name="Straight Connector 44">
                    <a:extLst>
                      <a:ext uri="{FF2B5EF4-FFF2-40B4-BE49-F238E27FC236}">
                        <a16:creationId xmlns:a16="http://schemas.microsoft.com/office/drawing/2014/main" xmlns="" id="{B24586E0-F847-E44D-BBD9-7A6BE26FB1CB}"/>
                      </a:ext>
                    </a:extLst>
                  </p:cNvPr>
                  <p:cNvCxnSpPr/>
                  <p:nvPr/>
                </p:nvCxnSpPr>
                <p:spPr>
                  <a:xfrm>
                    <a:off x="154294" y="3540125"/>
                    <a:ext cx="4800600"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40" name="TextBox 39">
                  <a:extLst>
                    <a:ext uri="{FF2B5EF4-FFF2-40B4-BE49-F238E27FC236}">
                      <a16:creationId xmlns:a16="http://schemas.microsoft.com/office/drawing/2014/main" xmlns="" id="{7286FB49-CE30-3444-A208-88C63FE87E59}"/>
                    </a:ext>
                  </a:extLst>
                </p:cNvPr>
                <p:cNvSpPr txBox="1"/>
                <p:nvPr/>
              </p:nvSpPr>
              <p:spPr>
                <a:xfrm>
                  <a:off x="3972757" y="3358418"/>
                  <a:ext cx="1044990" cy="230832"/>
                </a:xfrm>
                <a:prstGeom prst="rect">
                  <a:avLst/>
                </a:prstGeom>
                <a:noFill/>
              </p:spPr>
              <p:txBody>
                <a:bodyPr wrap="none" rtlCol="0">
                  <a:spAutoFit/>
                </a:bodyPr>
                <a:lstStyle/>
                <a:p>
                  <a:r>
                    <a:rPr lang="en-US" sz="900" b="1" dirty="0">
                      <a:latin typeface="Arial"/>
                      <a:cs typeface="Arial"/>
                    </a:rPr>
                    <a:t>Mutant BO + LP</a:t>
                  </a:r>
                </a:p>
              </p:txBody>
            </p:sp>
            <p:sp>
              <p:nvSpPr>
                <p:cNvPr id="41" name="TextBox 40">
                  <a:extLst>
                    <a:ext uri="{FF2B5EF4-FFF2-40B4-BE49-F238E27FC236}">
                      <a16:creationId xmlns:a16="http://schemas.microsoft.com/office/drawing/2014/main" xmlns="" id="{2F26CCE8-CF43-394B-894E-B212CCC4BF7D}"/>
                    </a:ext>
                  </a:extLst>
                </p:cNvPr>
                <p:cNvSpPr txBox="1"/>
                <p:nvPr/>
              </p:nvSpPr>
              <p:spPr>
                <a:xfrm>
                  <a:off x="4107089" y="3923568"/>
                  <a:ext cx="916838" cy="230832"/>
                </a:xfrm>
                <a:prstGeom prst="rect">
                  <a:avLst/>
                </a:prstGeom>
                <a:noFill/>
              </p:spPr>
              <p:txBody>
                <a:bodyPr wrap="none" rtlCol="0">
                  <a:spAutoFit/>
                </a:bodyPr>
                <a:lstStyle/>
                <a:p>
                  <a:r>
                    <a:rPr lang="en-US" sz="900" b="1" dirty="0">
                      <a:latin typeface="Arial"/>
                      <a:cs typeface="Arial"/>
                    </a:rPr>
                    <a:t>Eng. BO + LP</a:t>
                  </a:r>
                </a:p>
              </p:txBody>
            </p:sp>
            <p:sp>
              <p:nvSpPr>
                <p:cNvPr id="42" name="Rectangle 41">
                  <a:extLst>
                    <a:ext uri="{FF2B5EF4-FFF2-40B4-BE49-F238E27FC236}">
                      <a16:creationId xmlns:a16="http://schemas.microsoft.com/office/drawing/2014/main" xmlns="" id="{4BF97CC7-0260-A544-9870-D892643476C7}"/>
                    </a:ext>
                  </a:extLst>
                </p:cNvPr>
                <p:cNvSpPr/>
                <p:nvPr/>
              </p:nvSpPr>
              <p:spPr>
                <a:xfrm>
                  <a:off x="3584956" y="3248125"/>
                  <a:ext cx="253469" cy="134025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sp>
            <p:nvSpPr>
              <p:cNvPr id="38" name="TextBox 37">
                <a:extLst>
                  <a:ext uri="{FF2B5EF4-FFF2-40B4-BE49-F238E27FC236}">
                    <a16:creationId xmlns:a16="http://schemas.microsoft.com/office/drawing/2014/main" xmlns="" id="{6CC49D13-93B2-4847-8DD0-A3B4F92861AD}"/>
                  </a:ext>
                </a:extLst>
              </p:cNvPr>
              <p:cNvSpPr txBox="1"/>
              <p:nvPr/>
            </p:nvSpPr>
            <p:spPr>
              <a:xfrm>
                <a:off x="3492735" y="2955061"/>
                <a:ext cx="472756" cy="276999"/>
              </a:xfrm>
              <a:prstGeom prst="rect">
                <a:avLst/>
              </a:prstGeom>
              <a:noFill/>
            </p:spPr>
            <p:txBody>
              <a:bodyPr wrap="none" rtlCol="0">
                <a:spAutoFit/>
              </a:bodyPr>
              <a:lstStyle/>
              <a:p>
                <a:r>
                  <a:rPr lang="en-US" sz="1200" dirty="0">
                    <a:latin typeface="Arial"/>
                    <a:cs typeface="Arial"/>
                  </a:rPr>
                  <a:t>4EP</a:t>
                </a:r>
              </a:p>
            </p:txBody>
          </p:sp>
        </p:grpSp>
      </p:grpSp>
      <p:grpSp>
        <p:nvGrpSpPr>
          <p:cNvPr id="24" name="Group 23"/>
          <p:cNvGrpSpPr>
            <a:grpSpLocks noChangeAspect="1"/>
          </p:cNvGrpSpPr>
          <p:nvPr/>
        </p:nvGrpSpPr>
        <p:grpSpPr>
          <a:xfrm>
            <a:off x="1191364" y="850477"/>
            <a:ext cx="10018503" cy="1984039"/>
            <a:chOff x="192165" y="12117137"/>
            <a:chExt cx="15802495" cy="3129485"/>
          </a:xfrm>
        </p:grpSpPr>
        <p:grpSp>
          <p:nvGrpSpPr>
            <p:cNvPr id="25" name="Group 24"/>
            <p:cNvGrpSpPr>
              <a:grpSpLocks noChangeAspect="1"/>
            </p:cNvGrpSpPr>
            <p:nvPr/>
          </p:nvGrpSpPr>
          <p:grpSpPr>
            <a:xfrm>
              <a:off x="192165" y="12117137"/>
              <a:ext cx="15802495" cy="3129485"/>
              <a:chOff x="747120" y="3241726"/>
              <a:chExt cx="10388137" cy="2057243"/>
            </a:xfrm>
          </p:grpSpPr>
          <p:sp>
            <p:nvSpPr>
              <p:cNvPr id="27" name="Rectangle 26"/>
              <p:cNvSpPr/>
              <p:nvPr/>
            </p:nvSpPr>
            <p:spPr>
              <a:xfrm>
                <a:off x="2554551" y="3578038"/>
                <a:ext cx="8232497" cy="1720931"/>
              </a:xfrm>
              <a:prstGeom prst="rect">
                <a:avLst/>
              </a:prstGeom>
              <a:solidFill>
                <a:srgbClr val="A6A6A6"/>
              </a:solidFill>
              <a:ln w="19050"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sp>
            <p:nvSpPr>
              <p:cNvPr id="28" name="Rectangle 27"/>
              <p:cNvSpPr/>
              <p:nvPr/>
            </p:nvSpPr>
            <p:spPr>
              <a:xfrm>
                <a:off x="8177627" y="3624815"/>
                <a:ext cx="2550706" cy="1622775"/>
              </a:xfrm>
              <a:prstGeom prst="rect">
                <a:avLst/>
              </a:prstGeom>
              <a:solidFill>
                <a:schemeClr val="bg1">
                  <a:lumMod val="85000"/>
                  <a:alpha val="51000"/>
                </a:schemeClr>
              </a:solidFill>
              <a:ln w="3175"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Arial"/>
                </a:endParaRPr>
              </a:p>
            </p:txBody>
          </p:sp>
          <p:sp>
            <p:nvSpPr>
              <p:cNvPr id="31" name="Rectangle 30"/>
              <p:cNvSpPr/>
              <p:nvPr/>
            </p:nvSpPr>
            <p:spPr>
              <a:xfrm>
                <a:off x="2619122" y="3624815"/>
                <a:ext cx="5558505" cy="1622775"/>
              </a:xfrm>
              <a:prstGeom prst="rect">
                <a:avLst/>
              </a:prstGeom>
              <a:solidFill>
                <a:schemeClr val="bg1">
                  <a:lumMod val="85000"/>
                  <a:alpha val="51000"/>
                </a:schemeClr>
              </a:solidFill>
              <a:ln w="6350"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pic>
            <p:nvPicPr>
              <p:cNvPr id="47"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20" y="4027568"/>
                <a:ext cx="1689122" cy="820431"/>
              </a:xfrm>
              <a:prstGeom prst="rect">
                <a:avLst/>
              </a:prstGeom>
            </p:spPr>
          </p:pic>
          <p:pic>
            <p:nvPicPr>
              <p:cNvPr id="48" name="図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3850" y="3920870"/>
                <a:ext cx="1681079" cy="820431"/>
              </a:xfrm>
              <a:prstGeom prst="rect">
                <a:avLst/>
              </a:prstGeom>
            </p:spPr>
          </p:pic>
          <p:pic>
            <p:nvPicPr>
              <p:cNvPr id="49" name="図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1504" y="4229888"/>
                <a:ext cx="1174342" cy="546954"/>
              </a:xfrm>
              <a:prstGeom prst="rect">
                <a:avLst/>
              </a:prstGeom>
            </p:spPr>
          </p:pic>
          <p:sp>
            <p:nvSpPr>
              <p:cNvPr id="50" name="テキスト ボックス 11"/>
              <p:cNvSpPr txBox="1"/>
              <p:nvPr/>
            </p:nvSpPr>
            <p:spPr>
              <a:xfrm>
                <a:off x="4295856" y="3241728"/>
                <a:ext cx="2205036" cy="35104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b="1" i="1" u="none" strike="noStrike" kern="0" cap="none" spc="0" normalizeH="0" baseline="0" noProof="0" dirty="0" err="1">
                    <a:ln>
                      <a:noFill/>
                    </a:ln>
                    <a:solidFill>
                      <a:sysClr val="windowText" lastClr="000000"/>
                    </a:solidFill>
                    <a:effectLst/>
                    <a:uLnTx/>
                    <a:uFillTx/>
                    <a:latin typeface="Arial"/>
                    <a:cs typeface="Arial"/>
                  </a:rPr>
                  <a:t>Bacteroides</a:t>
                </a:r>
                <a:r>
                  <a:rPr kumimoji="1" lang="en-US" altLang="ja-JP" sz="1600" b="1" i="1" u="none" strike="noStrike" kern="0" cap="none" spc="0" normalizeH="0" baseline="0" noProof="0" dirty="0">
                    <a:ln>
                      <a:noFill/>
                    </a:ln>
                    <a:solidFill>
                      <a:sysClr val="windowText" lastClr="000000"/>
                    </a:solidFill>
                    <a:effectLst/>
                    <a:uLnTx/>
                    <a:uFillTx/>
                    <a:latin typeface="Arial"/>
                    <a:cs typeface="Arial"/>
                  </a:rPr>
                  <a:t> </a:t>
                </a:r>
                <a:r>
                  <a:rPr kumimoji="1" lang="en-US" altLang="ja-JP" sz="1600" b="1" i="1" u="none" strike="noStrike" kern="0" cap="none" spc="0" normalizeH="0" baseline="0" noProof="0" dirty="0" err="1">
                    <a:ln>
                      <a:noFill/>
                    </a:ln>
                    <a:solidFill>
                      <a:sysClr val="windowText" lastClr="000000"/>
                    </a:solidFill>
                    <a:effectLst/>
                    <a:uLnTx/>
                    <a:uFillTx/>
                    <a:latin typeface="Arial"/>
                    <a:cs typeface="Arial"/>
                  </a:rPr>
                  <a:t>ovatus</a:t>
                </a:r>
                <a:endParaRPr kumimoji="1" lang="ja-JP" altLang="en-US" sz="1600" b="1" i="1" u="none" strike="noStrike" kern="0" cap="none" spc="0" normalizeH="0" baseline="0" noProof="0" dirty="0">
                  <a:ln>
                    <a:noFill/>
                  </a:ln>
                  <a:solidFill>
                    <a:sysClr val="windowText" lastClr="000000"/>
                  </a:solidFill>
                  <a:effectLst/>
                  <a:uLnTx/>
                  <a:uFillTx/>
                  <a:latin typeface="Arial"/>
                  <a:cs typeface="Arial"/>
                </a:endParaRPr>
              </a:p>
            </p:txBody>
          </p:sp>
          <p:cxnSp>
            <p:nvCxnSpPr>
              <p:cNvPr id="51" name="直線矢印コネクタ 23"/>
              <p:cNvCxnSpPr/>
              <p:nvPr/>
            </p:nvCxnSpPr>
            <p:spPr>
              <a:xfrm>
                <a:off x="2693834" y="4475718"/>
                <a:ext cx="1542816" cy="0"/>
              </a:xfrm>
              <a:prstGeom prst="straightConnector1">
                <a:avLst/>
              </a:prstGeom>
              <a:noFill/>
              <a:ln w="38100" cap="flat" cmpd="sng" algn="ctr">
                <a:solidFill>
                  <a:srgbClr val="000000"/>
                </a:solidFill>
                <a:prstDash val="solid"/>
                <a:miter lim="800000"/>
                <a:headEnd type="none"/>
                <a:tailEnd type="triangle"/>
              </a:ln>
              <a:effectLst/>
            </p:spPr>
          </p:cxnSp>
          <p:cxnSp>
            <p:nvCxnSpPr>
              <p:cNvPr id="52" name="直線矢印コネクタ 24"/>
              <p:cNvCxnSpPr/>
              <p:nvPr/>
            </p:nvCxnSpPr>
            <p:spPr>
              <a:xfrm>
                <a:off x="6019677" y="4475718"/>
                <a:ext cx="901420" cy="0"/>
              </a:xfrm>
              <a:prstGeom prst="straightConnector1">
                <a:avLst/>
              </a:prstGeom>
              <a:noFill/>
              <a:ln w="38100" cap="flat" cmpd="sng" algn="ctr">
                <a:solidFill>
                  <a:srgbClr val="000000"/>
                </a:solidFill>
                <a:prstDash val="solid"/>
                <a:miter lim="800000"/>
                <a:headEnd type="none"/>
                <a:tailEnd type="triangle"/>
              </a:ln>
              <a:effectLst/>
            </p:spPr>
          </p:cxnSp>
          <p:sp>
            <p:nvSpPr>
              <p:cNvPr id="53" name="テキスト ボックス 25"/>
              <p:cNvSpPr txBox="1"/>
              <p:nvPr/>
            </p:nvSpPr>
            <p:spPr>
              <a:xfrm>
                <a:off x="5797237" y="3916512"/>
                <a:ext cx="1235226" cy="55388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PAD</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a:t>
                </a:r>
                <a:r>
                  <a:rPr kumimoji="1" lang="en-US" altLang="ja-JP" sz="1400" b="1" i="1" u="none" strike="noStrike" kern="0" cap="none" spc="0" normalizeH="0" baseline="0" noProof="0" dirty="0">
                    <a:ln>
                      <a:noFill/>
                    </a:ln>
                    <a:solidFill>
                      <a:sysClr val="windowText" lastClr="000000"/>
                    </a:solidFill>
                    <a:effectLst/>
                    <a:uLnTx/>
                    <a:uFillTx/>
                    <a:latin typeface="Arial"/>
                    <a:cs typeface="Arial"/>
                  </a:rPr>
                  <a:t>B. </a:t>
                </a:r>
                <a:r>
                  <a:rPr kumimoji="1" lang="en-US" altLang="ja-JP" sz="1400" b="1" i="1" u="none" strike="noStrike" kern="0" cap="none" spc="0" normalizeH="0" baseline="0" noProof="0" dirty="0" err="1">
                    <a:ln>
                      <a:noFill/>
                    </a:ln>
                    <a:solidFill>
                      <a:sysClr val="windowText" lastClr="000000"/>
                    </a:solidFill>
                    <a:effectLst/>
                    <a:uLnTx/>
                    <a:uFillTx/>
                    <a:latin typeface="Arial"/>
                    <a:cs typeface="Arial"/>
                  </a:rPr>
                  <a:t>subtilis</a:t>
                </a:r>
                <a:r>
                  <a:rPr kumimoji="1" lang="en-US" altLang="ja-JP" sz="1400" b="1" i="0" u="none" strike="noStrike" kern="0" cap="none" spc="0" normalizeH="0" baseline="0" noProof="0" dirty="0">
                    <a:ln>
                      <a:noFill/>
                    </a:ln>
                    <a:solidFill>
                      <a:sysClr val="windowText" lastClr="000000"/>
                    </a:solidFill>
                    <a:effectLst/>
                    <a:uLnTx/>
                    <a:uFillTx/>
                    <a:latin typeface="Arial"/>
                    <a:cs typeface="Arial"/>
                  </a:rPr>
                  <a:t>)</a:t>
                </a:r>
              </a:p>
            </p:txBody>
          </p:sp>
          <p:sp>
            <p:nvSpPr>
              <p:cNvPr id="54" name="テキスト ボックス 26"/>
              <p:cNvSpPr txBox="1"/>
              <p:nvPr/>
            </p:nvSpPr>
            <p:spPr>
              <a:xfrm>
                <a:off x="2973677" y="4124732"/>
                <a:ext cx="988387" cy="3191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BO_1194</a:t>
                </a:r>
              </a:p>
            </p:txBody>
          </p:sp>
          <p:sp>
            <p:nvSpPr>
              <p:cNvPr id="55" name="テキスト ボックス 11"/>
              <p:cNvSpPr txBox="1"/>
              <p:nvPr/>
            </p:nvSpPr>
            <p:spPr>
              <a:xfrm>
                <a:off x="8156727" y="3241726"/>
                <a:ext cx="2978530" cy="3510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b="1" i="1" u="none" strike="noStrike" kern="0" cap="none" spc="0" normalizeH="0" baseline="0" noProof="0" dirty="0">
                    <a:ln>
                      <a:noFill/>
                    </a:ln>
                    <a:solidFill>
                      <a:sysClr val="windowText" lastClr="000000"/>
                    </a:solidFill>
                    <a:effectLst/>
                    <a:uLnTx/>
                    <a:uFillTx/>
                    <a:latin typeface="Arial"/>
                    <a:cs typeface="Arial"/>
                  </a:rPr>
                  <a:t>Lactobacillus </a:t>
                </a:r>
                <a:r>
                  <a:rPr kumimoji="1" lang="en-US" altLang="ja-JP" sz="1600" b="1" i="1" u="none" strike="noStrike" kern="0" cap="none" spc="0" normalizeH="0" baseline="0" noProof="0" dirty="0" err="1">
                    <a:ln>
                      <a:noFill/>
                    </a:ln>
                    <a:solidFill>
                      <a:sysClr val="windowText" lastClr="000000"/>
                    </a:solidFill>
                    <a:effectLst/>
                    <a:uLnTx/>
                    <a:uFillTx/>
                    <a:latin typeface="Arial"/>
                    <a:cs typeface="Arial"/>
                  </a:rPr>
                  <a:t>plantarum</a:t>
                </a:r>
                <a:endParaRPr kumimoji="1" lang="ja-JP" altLang="en-US" sz="1600" b="1" i="1" u="none" strike="noStrike" kern="0" cap="none" spc="0" normalizeH="0" baseline="0" noProof="0" dirty="0">
                  <a:ln>
                    <a:noFill/>
                  </a:ln>
                  <a:solidFill>
                    <a:sysClr val="windowText" lastClr="000000"/>
                  </a:solidFill>
                  <a:effectLst/>
                  <a:uLnTx/>
                  <a:uFillTx/>
                  <a:latin typeface="Arial"/>
                  <a:cs typeface="Arial"/>
                </a:endParaRPr>
              </a:p>
            </p:txBody>
          </p:sp>
          <p:cxnSp>
            <p:nvCxnSpPr>
              <p:cNvPr id="56" name="直線矢印コネクタ 24"/>
              <p:cNvCxnSpPr/>
              <p:nvPr/>
            </p:nvCxnSpPr>
            <p:spPr>
              <a:xfrm>
                <a:off x="8377911" y="4475718"/>
                <a:ext cx="538325" cy="0"/>
              </a:xfrm>
              <a:prstGeom prst="straightConnector1">
                <a:avLst/>
              </a:prstGeom>
              <a:noFill/>
              <a:ln w="38100" cap="flat" cmpd="sng" algn="ctr">
                <a:solidFill>
                  <a:srgbClr val="000000"/>
                </a:solidFill>
                <a:prstDash val="solid"/>
                <a:miter lim="800000"/>
                <a:headEnd type="none"/>
                <a:tailEnd type="triangle"/>
              </a:ln>
              <a:effectLst/>
            </p:spPr>
          </p:cxnSp>
          <p:sp>
            <p:nvSpPr>
              <p:cNvPr id="57" name="TextBox 56"/>
              <p:cNvSpPr txBox="1"/>
              <p:nvPr/>
            </p:nvSpPr>
            <p:spPr>
              <a:xfrm>
                <a:off x="4378908" y="4756690"/>
                <a:ext cx="1681308" cy="3191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cs typeface="Arial"/>
                  </a:rPr>
                  <a:t>P- </a:t>
                </a:r>
                <a:r>
                  <a:rPr kumimoji="0" lang="en-US" sz="1400" b="1" i="0" u="none" strike="noStrike" kern="0" cap="none" spc="0" normalizeH="0" baseline="0" noProof="0" dirty="0" err="1">
                    <a:ln>
                      <a:noFill/>
                    </a:ln>
                    <a:solidFill>
                      <a:sysClr val="windowText" lastClr="000000"/>
                    </a:solidFill>
                    <a:effectLst/>
                    <a:uLnTx/>
                    <a:uFillTx/>
                    <a:latin typeface="Arial"/>
                    <a:cs typeface="Arial"/>
                  </a:rPr>
                  <a:t>coumaric</a:t>
                </a:r>
                <a:r>
                  <a:rPr kumimoji="0" lang="en-US" sz="1400" b="1" i="0" u="none" strike="noStrike" kern="0" cap="none" spc="0" normalizeH="0" baseline="0" noProof="0" dirty="0">
                    <a:ln>
                      <a:noFill/>
                    </a:ln>
                    <a:solidFill>
                      <a:sysClr val="windowText" lastClr="000000"/>
                    </a:solidFill>
                    <a:effectLst/>
                    <a:uLnTx/>
                    <a:uFillTx/>
                    <a:latin typeface="Arial"/>
                    <a:cs typeface="Arial"/>
                  </a:rPr>
                  <a:t> acid</a:t>
                </a:r>
              </a:p>
            </p:txBody>
          </p:sp>
          <p:sp>
            <p:nvSpPr>
              <p:cNvPr id="58" name="TextBox 57"/>
              <p:cNvSpPr txBox="1"/>
              <p:nvPr/>
            </p:nvSpPr>
            <p:spPr>
              <a:xfrm>
                <a:off x="1172624" y="3889068"/>
                <a:ext cx="976012" cy="3191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cs typeface="Arial"/>
                  </a:rPr>
                  <a:t>Tyrosine</a:t>
                </a:r>
              </a:p>
            </p:txBody>
          </p:sp>
          <p:sp>
            <p:nvSpPr>
              <p:cNvPr id="59" name="TextBox 58"/>
              <p:cNvSpPr txBox="1"/>
              <p:nvPr/>
            </p:nvSpPr>
            <p:spPr>
              <a:xfrm>
                <a:off x="8448508" y="4159847"/>
                <a:ext cx="214085" cy="2427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Arial"/>
                    <a:cs typeface="Arial"/>
                  </a:rPr>
                  <a:t>?</a:t>
                </a:r>
              </a:p>
            </p:txBody>
          </p:sp>
          <p:sp>
            <p:nvSpPr>
              <p:cNvPr id="60" name="テキスト ボックス 10"/>
              <p:cNvSpPr txBox="1"/>
              <p:nvPr/>
            </p:nvSpPr>
            <p:spPr>
              <a:xfrm>
                <a:off x="9330802" y="4756690"/>
                <a:ext cx="1444150" cy="31650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4-ethylphenol</a:t>
                </a:r>
              </a:p>
            </p:txBody>
          </p:sp>
          <p:grpSp>
            <p:nvGrpSpPr>
              <p:cNvPr id="61" name="Group 60"/>
              <p:cNvGrpSpPr/>
              <p:nvPr/>
            </p:nvGrpSpPr>
            <p:grpSpPr>
              <a:xfrm>
                <a:off x="9152749" y="4194346"/>
                <a:ext cx="1133515" cy="546954"/>
                <a:chOff x="6769560" y="3402121"/>
                <a:chExt cx="1133515" cy="546954"/>
              </a:xfrm>
            </p:grpSpPr>
            <p:pic>
              <p:nvPicPr>
                <p:cNvPr id="65" name="図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9560" y="3402121"/>
                  <a:ext cx="965213" cy="546954"/>
                </a:xfrm>
                <a:prstGeom prst="rect">
                  <a:avLst/>
                </a:prstGeom>
              </p:spPr>
            </p:pic>
            <p:cxnSp>
              <p:nvCxnSpPr>
                <p:cNvPr id="66" name="Straight Connector 65"/>
                <p:cNvCxnSpPr/>
                <p:nvPr/>
              </p:nvCxnSpPr>
              <p:spPr>
                <a:xfrm>
                  <a:off x="7695200" y="3412883"/>
                  <a:ext cx="207875" cy="149296"/>
                </a:xfrm>
                <a:prstGeom prst="line">
                  <a:avLst/>
                </a:prstGeom>
                <a:noFill/>
                <a:ln w="6350" cap="flat" cmpd="sng" algn="ctr">
                  <a:solidFill>
                    <a:sysClr val="windowText" lastClr="000000"/>
                  </a:solidFill>
                  <a:prstDash val="solid"/>
                  <a:miter lim="800000"/>
                </a:ln>
                <a:effectLst/>
              </p:spPr>
            </p:cxnSp>
          </p:grpSp>
          <p:sp>
            <p:nvSpPr>
              <p:cNvPr id="62" name="Oval 61"/>
              <p:cNvSpPr/>
              <p:nvPr/>
            </p:nvSpPr>
            <p:spPr>
              <a:xfrm>
                <a:off x="8997067" y="4533117"/>
                <a:ext cx="414332" cy="343407"/>
              </a:xfrm>
              <a:prstGeom prst="ellipse">
                <a:avLst/>
              </a:prstGeom>
              <a:noFill/>
              <a:ln w="28575"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sp>
            <p:nvSpPr>
              <p:cNvPr id="63" name="TextBox 62"/>
              <p:cNvSpPr txBox="1"/>
              <p:nvPr/>
            </p:nvSpPr>
            <p:spPr>
              <a:xfrm>
                <a:off x="8579472" y="3794908"/>
                <a:ext cx="1640870" cy="319133"/>
              </a:xfrm>
              <a:prstGeom prst="rect">
                <a:avLst/>
              </a:prstGeom>
              <a:noFill/>
              <a:ln>
                <a:solidFill>
                  <a:srgbClr val="8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800000"/>
                    </a:solidFill>
                    <a:effectLst/>
                    <a:uLnTx/>
                    <a:uFillTx/>
                    <a:latin typeface="Arial"/>
                    <a:cs typeface="Arial"/>
                  </a:rPr>
                  <a:t>Sulfated by host</a:t>
                </a:r>
              </a:p>
            </p:txBody>
          </p:sp>
          <p:sp>
            <p:nvSpPr>
              <p:cNvPr id="64" name="TextBox 63"/>
              <p:cNvSpPr txBox="1"/>
              <p:nvPr/>
            </p:nvSpPr>
            <p:spPr>
              <a:xfrm>
                <a:off x="6768711" y="4756690"/>
                <a:ext cx="1433235" cy="31650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cs typeface="Arial"/>
                  </a:rPr>
                  <a:t>4-vinylphenol</a:t>
                </a:r>
              </a:p>
            </p:txBody>
          </p:sp>
        </p:grpSp>
        <p:cxnSp>
          <p:nvCxnSpPr>
            <p:cNvPr id="26" name="Straight Arrow Connector 25"/>
            <p:cNvCxnSpPr/>
            <p:nvPr/>
          </p:nvCxnSpPr>
          <p:spPr>
            <a:xfrm>
              <a:off x="13056738" y="13398791"/>
              <a:ext cx="0" cy="659533"/>
            </a:xfrm>
            <a:prstGeom prst="straightConnector1">
              <a:avLst/>
            </a:prstGeom>
            <a:noFill/>
            <a:ln w="38100" cap="flat" cmpd="sng" algn="ctr">
              <a:solidFill>
                <a:srgbClr val="800000"/>
              </a:solidFill>
              <a:prstDash val="solid"/>
              <a:miter lim="800000"/>
              <a:headEnd type="none"/>
              <a:tailEnd type="triangle"/>
            </a:ln>
            <a:effectLst/>
          </p:spPr>
        </p:cxnSp>
      </p:grpSp>
      <p:sp>
        <p:nvSpPr>
          <p:cNvPr id="67" name="TextBox 66">
            <a:extLst>
              <a:ext uri="{FF2B5EF4-FFF2-40B4-BE49-F238E27FC236}">
                <a16:creationId xmlns:a16="http://schemas.microsoft.com/office/drawing/2014/main" xmlns="" id="{CAD7B037-AB86-8B4D-89E6-B0C1FEC28CA6}"/>
              </a:ext>
            </a:extLst>
          </p:cNvPr>
          <p:cNvSpPr txBox="1"/>
          <p:nvPr/>
        </p:nvSpPr>
        <p:spPr>
          <a:xfrm>
            <a:off x="3182382" y="107780"/>
            <a:ext cx="5827236" cy="369332"/>
          </a:xfrm>
          <a:prstGeom prst="rect">
            <a:avLst/>
          </a:prstGeom>
          <a:noFill/>
        </p:spPr>
        <p:txBody>
          <a:bodyPr wrap="none" rtlCol="0">
            <a:spAutoFit/>
          </a:bodyPr>
          <a:lstStyle/>
          <a:p>
            <a:r>
              <a:rPr lang="en-US" b="1" dirty="0">
                <a:latin typeface="Arial"/>
                <a:cs typeface="Arial"/>
              </a:rPr>
              <a:t>Bacterial strains can be engineered to produce 4EP</a:t>
            </a:r>
          </a:p>
        </p:txBody>
      </p:sp>
      <p:sp>
        <p:nvSpPr>
          <p:cNvPr id="46" name="TextBox 45">
            <a:extLst>
              <a:ext uri="{FF2B5EF4-FFF2-40B4-BE49-F238E27FC236}">
                <a16:creationId xmlns:a16="http://schemas.microsoft.com/office/drawing/2014/main" xmlns="" id="{1514CD05-8DF4-BD45-A6D1-4E3CEF55DD25}"/>
              </a:ext>
            </a:extLst>
          </p:cNvPr>
          <p:cNvSpPr txBox="1"/>
          <p:nvPr/>
        </p:nvSpPr>
        <p:spPr>
          <a:xfrm>
            <a:off x="8137678" y="5894832"/>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68" name="TextBox 67">
            <a:extLst>
              <a:ext uri="{FF2B5EF4-FFF2-40B4-BE49-F238E27FC236}">
                <a16:creationId xmlns:a16="http://schemas.microsoft.com/office/drawing/2014/main" xmlns="" id="{278BCD04-DA61-614C-82B3-C34ACF5F97CC}"/>
              </a:ext>
            </a:extLst>
          </p:cNvPr>
          <p:cNvSpPr txBox="1"/>
          <p:nvPr/>
        </p:nvSpPr>
        <p:spPr>
          <a:xfrm>
            <a:off x="8787413" y="5894832"/>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69" name="TextBox 68">
            <a:extLst>
              <a:ext uri="{FF2B5EF4-FFF2-40B4-BE49-F238E27FC236}">
                <a16:creationId xmlns:a16="http://schemas.microsoft.com/office/drawing/2014/main" xmlns="" id="{1514CD05-8DF4-BD45-A6D1-4E3CEF55DD25}"/>
              </a:ext>
            </a:extLst>
          </p:cNvPr>
          <p:cNvSpPr txBox="1"/>
          <p:nvPr/>
        </p:nvSpPr>
        <p:spPr>
          <a:xfrm>
            <a:off x="1094714" y="4438575"/>
            <a:ext cx="654346" cy="307777"/>
          </a:xfrm>
          <a:prstGeom prst="rect">
            <a:avLst/>
          </a:prstGeom>
          <a:noFill/>
          <a:ln>
            <a:noFill/>
          </a:ln>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70" name="TextBox 69">
            <a:extLst>
              <a:ext uri="{FF2B5EF4-FFF2-40B4-BE49-F238E27FC236}">
                <a16:creationId xmlns:a16="http://schemas.microsoft.com/office/drawing/2014/main" xmlns="" id="{278BCD04-DA61-614C-82B3-C34ACF5F97CC}"/>
              </a:ext>
            </a:extLst>
          </p:cNvPr>
          <p:cNvSpPr txBox="1"/>
          <p:nvPr/>
        </p:nvSpPr>
        <p:spPr>
          <a:xfrm>
            <a:off x="1107538" y="4961559"/>
            <a:ext cx="628698" cy="307777"/>
          </a:xfrm>
          <a:prstGeom prst="rect">
            <a:avLst/>
          </a:prstGeom>
          <a:noFill/>
          <a:ln>
            <a:noFill/>
          </a:ln>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2" name="Rectangle 1"/>
          <p:cNvSpPr/>
          <p:nvPr/>
        </p:nvSpPr>
        <p:spPr>
          <a:xfrm>
            <a:off x="1094714" y="4438575"/>
            <a:ext cx="654346" cy="30777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1082474" y="4943730"/>
            <a:ext cx="654346" cy="307777"/>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3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0_saline_M.jpg"/>
          <p:cNvPicPr>
            <a:picLocks noChangeAspect="1"/>
          </p:cNvPicPr>
          <p:nvPr/>
        </p:nvPicPr>
        <p:blipFill rotWithShape="1">
          <a:blip r:embed="rId3">
            <a:extLst>
              <a:ext uri="{28A0092B-C50C-407E-A947-70E740481C1C}">
                <a14:useLocalDpi xmlns:a14="http://schemas.microsoft.com/office/drawing/2010/main" val="0"/>
              </a:ext>
            </a:extLst>
          </a:blip>
          <a:srcRect l="11815" r="12819"/>
          <a:stretch/>
        </p:blipFill>
        <p:spPr>
          <a:xfrm rot="16200000">
            <a:off x="6520747" y="1578061"/>
            <a:ext cx="1483640" cy="1476450"/>
          </a:xfrm>
          <a:prstGeom prst="rect">
            <a:avLst/>
          </a:prstGeom>
        </p:spPr>
      </p:pic>
      <p:sp>
        <p:nvSpPr>
          <p:cNvPr id="6" name="TextBox 5"/>
          <p:cNvSpPr txBox="1"/>
          <p:nvPr/>
        </p:nvSpPr>
        <p:spPr>
          <a:xfrm>
            <a:off x="6072351" y="1205134"/>
            <a:ext cx="2314343" cy="369332"/>
          </a:xfrm>
          <a:prstGeom prst="rect">
            <a:avLst/>
          </a:prstGeom>
          <a:noFill/>
        </p:spPr>
        <p:txBody>
          <a:bodyPr wrap="none" rtlCol="0">
            <a:spAutoFit/>
          </a:bodyPr>
          <a:lstStyle/>
          <a:p>
            <a:r>
              <a:rPr lang="en-US" b="1" dirty="0">
                <a:latin typeface="Arial"/>
                <a:cs typeface="Arial"/>
              </a:rPr>
              <a:t>Elevated plus maze</a:t>
            </a:r>
          </a:p>
        </p:txBody>
      </p:sp>
      <p:sp>
        <p:nvSpPr>
          <p:cNvPr id="7" name="TextBox 6"/>
          <p:cNvSpPr txBox="1"/>
          <p:nvPr/>
        </p:nvSpPr>
        <p:spPr>
          <a:xfrm>
            <a:off x="3425786" y="122392"/>
            <a:ext cx="5340429" cy="369332"/>
          </a:xfrm>
          <a:prstGeom prst="rect">
            <a:avLst/>
          </a:prstGeom>
          <a:noFill/>
        </p:spPr>
        <p:txBody>
          <a:bodyPr wrap="none" rtlCol="0">
            <a:spAutoFit/>
          </a:bodyPr>
          <a:lstStyle/>
          <a:p>
            <a:r>
              <a:rPr lang="en-US" b="1" dirty="0">
                <a:latin typeface="Arial"/>
                <a:cs typeface="Arial"/>
              </a:rPr>
              <a:t>4EP+ colonized mice exhibit anxiety behaviors</a:t>
            </a:r>
            <a:endParaRPr lang="en-US" b="1" i="1" dirty="0">
              <a:latin typeface="Arial"/>
              <a:cs typeface="Arial"/>
            </a:endParaRPr>
          </a:p>
        </p:txBody>
      </p:sp>
      <p:grpSp>
        <p:nvGrpSpPr>
          <p:cNvPr id="10" name="Group 9">
            <a:extLst>
              <a:ext uri="{FF2B5EF4-FFF2-40B4-BE49-F238E27FC236}">
                <a16:creationId xmlns:a16="http://schemas.microsoft.com/office/drawing/2014/main" xmlns="" id="{834BA370-F603-CA47-8627-B01E72287C11}"/>
              </a:ext>
            </a:extLst>
          </p:cNvPr>
          <p:cNvGrpSpPr/>
          <p:nvPr/>
        </p:nvGrpSpPr>
        <p:grpSpPr>
          <a:xfrm>
            <a:off x="0" y="4285030"/>
            <a:ext cx="2296154" cy="1484265"/>
            <a:chOff x="1304321" y="1399925"/>
            <a:chExt cx="2296154" cy="1484265"/>
          </a:xfrm>
        </p:grpSpPr>
        <p:pic>
          <p:nvPicPr>
            <p:cNvPr id="11" name="Picture 10" descr="LDB video analysis.jpg">
              <a:extLst>
                <a:ext uri="{FF2B5EF4-FFF2-40B4-BE49-F238E27FC236}">
                  <a16:creationId xmlns:a16="http://schemas.microsoft.com/office/drawing/2014/main" xmlns="" id="{AEBCA4EE-3DE5-5C4F-94C6-EE7D5F38E65D}"/>
                </a:ext>
              </a:extLst>
            </p:cNvPr>
            <p:cNvPicPr>
              <a:picLocks noChangeAspect="1"/>
            </p:cNvPicPr>
            <p:nvPr/>
          </p:nvPicPr>
          <p:blipFill rotWithShape="1">
            <a:blip r:embed="rId4">
              <a:extLst>
                <a:ext uri="{28A0092B-C50C-407E-A947-70E740481C1C}">
                  <a14:useLocalDpi xmlns:a14="http://schemas.microsoft.com/office/drawing/2010/main" val="0"/>
                </a:ext>
              </a:extLst>
            </a:blip>
            <a:srcRect l="60239" t="25430" r="14893" b="18400"/>
            <a:stretch/>
          </p:blipFill>
          <p:spPr>
            <a:xfrm rot="16200000">
              <a:off x="1840792" y="1151517"/>
              <a:ext cx="1238391" cy="2097808"/>
            </a:xfrm>
            <a:prstGeom prst="rect">
              <a:avLst/>
            </a:prstGeom>
          </p:spPr>
        </p:pic>
        <p:sp>
          <p:nvSpPr>
            <p:cNvPr id="12" name="Rectangle 11">
              <a:extLst>
                <a:ext uri="{FF2B5EF4-FFF2-40B4-BE49-F238E27FC236}">
                  <a16:creationId xmlns:a16="http://schemas.microsoft.com/office/drawing/2014/main" xmlns="" id="{E6E5472B-10F7-D04E-903B-423AD8A0EB8A}"/>
                </a:ext>
              </a:extLst>
            </p:cNvPr>
            <p:cNvSpPr/>
            <p:nvPr/>
          </p:nvSpPr>
          <p:spPr>
            <a:xfrm>
              <a:off x="1411083" y="1399925"/>
              <a:ext cx="2189392" cy="2690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B2D36131-7227-9F47-A047-91519F954E9F}"/>
                </a:ext>
              </a:extLst>
            </p:cNvPr>
            <p:cNvSpPr/>
            <p:nvPr/>
          </p:nvSpPr>
          <p:spPr>
            <a:xfrm>
              <a:off x="1304321" y="1491401"/>
              <a:ext cx="213524" cy="139278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xmlns="" id="{7691D66F-01BB-7C46-AF29-B58A3FFC08F4}"/>
              </a:ext>
            </a:extLst>
          </p:cNvPr>
          <p:cNvSpPr txBox="1"/>
          <p:nvPr/>
        </p:nvSpPr>
        <p:spPr>
          <a:xfrm>
            <a:off x="321815" y="4184745"/>
            <a:ext cx="1838965" cy="369332"/>
          </a:xfrm>
          <a:prstGeom prst="rect">
            <a:avLst/>
          </a:prstGeom>
          <a:noFill/>
        </p:spPr>
        <p:txBody>
          <a:bodyPr wrap="none" rtlCol="0">
            <a:spAutoFit/>
          </a:bodyPr>
          <a:lstStyle/>
          <a:p>
            <a:r>
              <a:rPr lang="en-US" b="1" dirty="0">
                <a:latin typeface="Arial"/>
                <a:cs typeface="Arial"/>
              </a:rPr>
              <a:t>Light/Dark Box</a:t>
            </a:r>
          </a:p>
        </p:txBody>
      </p:sp>
      <p:pic>
        <p:nvPicPr>
          <p:cNvPr id="20" name="Picture 19" descr="Open-field.jpg"/>
          <p:cNvPicPr>
            <a:picLocks noChangeAspect="1"/>
          </p:cNvPicPr>
          <p:nvPr/>
        </p:nvPicPr>
        <p:blipFill rotWithShape="1">
          <a:blip r:embed="rId5">
            <a:extLst>
              <a:ext uri="{28A0092B-C50C-407E-A947-70E740481C1C}">
                <a14:useLocalDpi xmlns:a14="http://schemas.microsoft.com/office/drawing/2010/main" val="0"/>
              </a:ext>
            </a:extLst>
          </a:blip>
          <a:srcRect l="51639" t="51057" r="9166"/>
          <a:stretch/>
        </p:blipFill>
        <p:spPr>
          <a:xfrm>
            <a:off x="6544186" y="4703473"/>
            <a:ext cx="1538766" cy="1441152"/>
          </a:xfrm>
          <a:prstGeom prst="rect">
            <a:avLst/>
          </a:prstGeom>
        </p:spPr>
      </p:pic>
      <p:sp>
        <p:nvSpPr>
          <p:cNvPr id="16" name="TextBox 15"/>
          <p:cNvSpPr txBox="1"/>
          <p:nvPr/>
        </p:nvSpPr>
        <p:spPr>
          <a:xfrm>
            <a:off x="6270397" y="4285030"/>
            <a:ext cx="2087230" cy="369332"/>
          </a:xfrm>
          <a:prstGeom prst="rect">
            <a:avLst/>
          </a:prstGeom>
          <a:noFill/>
        </p:spPr>
        <p:txBody>
          <a:bodyPr wrap="none" rtlCol="0">
            <a:spAutoFit/>
          </a:bodyPr>
          <a:lstStyle/>
          <a:p>
            <a:r>
              <a:rPr lang="en-US" b="1" dirty="0">
                <a:latin typeface="Arial"/>
                <a:cs typeface="Arial"/>
              </a:rPr>
              <a:t>Open Field Arena</a:t>
            </a:r>
          </a:p>
        </p:txBody>
      </p:sp>
      <p:pic>
        <p:nvPicPr>
          <p:cNvPr id="23" name="Picture 22" descr="GF isola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882" y="1374830"/>
            <a:ext cx="2298729" cy="1442717"/>
          </a:xfrm>
          <a:prstGeom prst="rect">
            <a:avLst/>
          </a:prstGeom>
        </p:spPr>
      </p:pic>
      <p:sp>
        <p:nvSpPr>
          <p:cNvPr id="9" name="Right Arrow 8"/>
          <p:cNvSpPr/>
          <p:nvPr/>
        </p:nvSpPr>
        <p:spPr>
          <a:xfrm>
            <a:off x="2649650" y="2069748"/>
            <a:ext cx="661301" cy="203839"/>
          </a:xfrm>
          <a:prstGeom prst="rightArrow">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352753" y="1503054"/>
            <a:ext cx="1955906" cy="1323439"/>
          </a:xfrm>
          <a:prstGeom prst="rect">
            <a:avLst/>
          </a:prstGeom>
          <a:noFill/>
          <a:ln>
            <a:solidFill>
              <a:schemeClr val="tx1"/>
            </a:solidFill>
          </a:ln>
        </p:spPr>
        <p:txBody>
          <a:bodyPr wrap="square" rtlCol="0">
            <a:spAutoFit/>
          </a:bodyPr>
          <a:lstStyle/>
          <a:p>
            <a:r>
              <a:rPr lang="en-US" sz="1600" b="1" dirty="0">
                <a:latin typeface="Arial"/>
                <a:cs typeface="Arial"/>
              </a:rPr>
              <a:t>Colonize by gavage at 3wks</a:t>
            </a:r>
          </a:p>
          <a:p>
            <a:pPr marL="285750" indent="-285750">
              <a:buFontTx/>
              <a:buChar char="-"/>
            </a:pPr>
            <a:endParaRPr lang="en-US" sz="1600" b="1" dirty="0">
              <a:latin typeface="Arial"/>
              <a:cs typeface="Arial"/>
            </a:endParaRPr>
          </a:p>
          <a:p>
            <a:r>
              <a:rPr lang="en-US" sz="1600" b="1" dirty="0">
                <a:latin typeface="Arial"/>
                <a:cs typeface="Arial"/>
              </a:rPr>
              <a:t>Behavior test from 6-8 weeks</a:t>
            </a:r>
          </a:p>
        </p:txBody>
      </p:sp>
    </p:spTree>
    <p:extLst>
      <p:ext uri="{BB962C8B-B14F-4D97-AF65-F5344CB8AC3E}">
        <p14:creationId xmlns:p14="http://schemas.microsoft.com/office/powerpoint/2010/main" val="1951138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28E5F3F7-6D96-CE41-AB54-26C32997EDB1}"/>
              </a:ext>
            </a:extLst>
          </p:cNvPr>
          <p:cNvPicPr>
            <a:picLocks noChangeAspect="1"/>
          </p:cNvPicPr>
          <p:nvPr/>
        </p:nvPicPr>
        <p:blipFill rotWithShape="1">
          <a:blip r:embed="rId3"/>
          <a:srcRect l="14022" t="11298" r="-1" b="13786"/>
          <a:stretch/>
        </p:blipFill>
        <p:spPr>
          <a:xfrm>
            <a:off x="8314649" y="1210729"/>
            <a:ext cx="1565284" cy="2104288"/>
          </a:xfrm>
          <a:prstGeom prst="rect">
            <a:avLst/>
          </a:prstGeom>
        </p:spPr>
      </p:pic>
      <p:pic>
        <p:nvPicPr>
          <p:cNvPr id="5" name="Picture 4" descr="30_saline_M.jpg"/>
          <p:cNvPicPr>
            <a:picLocks noChangeAspect="1"/>
          </p:cNvPicPr>
          <p:nvPr/>
        </p:nvPicPr>
        <p:blipFill rotWithShape="1">
          <a:blip r:embed="rId4">
            <a:extLst>
              <a:ext uri="{28A0092B-C50C-407E-A947-70E740481C1C}">
                <a14:useLocalDpi xmlns:a14="http://schemas.microsoft.com/office/drawing/2010/main" val="0"/>
              </a:ext>
            </a:extLst>
          </a:blip>
          <a:srcRect l="11815" r="12819"/>
          <a:stretch/>
        </p:blipFill>
        <p:spPr>
          <a:xfrm rot="16200000">
            <a:off x="6520747" y="1578061"/>
            <a:ext cx="1483640" cy="1476450"/>
          </a:xfrm>
          <a:prstGeom prst="rect">
            <a:avLst/>
          </a:prstGeom>
        </p:spPr>
      </p:pic>
      <p:sp>
        <p:nvSpPr>
          <p:cNvPr id="6" name="TextBox 5"/>
          <p:cNvSpPr txBox="1"/>
          <p:nvPr/>
        </p:nvSpPr>
        <p:spPr>
          <a:xfrm>
            <a:off x="6072351" y="1205134"/>
            <a:ext cx="2314343" cy="369332"/>
          </a:xfrm>
          <a:prstGeom prst="rect">
            <a:avLst/>
          </a:prstGeom>
          <a:noFill/>
        </p:spPr>
        <p:txBody>
          <a:bodyPr wrap="none" rtlCol="0">
            <a:spAutoFit/>
          </a:bodyPr>
          <a:lstStyle/>
          <a:p>
            <a:r>
              <a:rPr lang="en-US" b="1" dirty="0">
                <a:latin typeface="Arial"/>
                <a:cs typeface="Arial"/>
              </a:rPr>
              <a:t>Elevated plus maze</a:t>
            </a:r>
          </a:p>
        </p:txBody>
      </p:sp>
      <p:sp>
        <p:nvSpPr>
          <p:cNvPr id="7" name="TextBox 6"/>
          <p:cNvSpPr txBox="1"/>
          <p:nvPr/>
        </p:nvSpPr>
        <p:spPr>
          <a:xfrm>
            <a:off x="3425786" y="122392"/>
            <a:ext cx="5340429" cy="369332"/>
          </a:xfrm>
          <a:prstGeom prst="rect">
            <a:avLst/>
          </a:prstGeom>
          <a:noFill/>
        </p:spPr>
        <p:txBody>
          <a:bodyPr wrap="none" rtlCol="0">
            <a:spAutoFit/>
          </a:bodyPr>
          <a:lstStyle/>
          <a:p>
            <a:r>
              <a:rPr lang="en-US" b="1" dirty="0">
                <a:latin typeface="Arial"/>
                <a:cs typeface="Arial"/>
              </a:rPr>
              <a:t>4EP+ colonized mice exhibit anxiety behaviors</a:t>
            </a:r>
            <a:endParaRPr lang="en-US" b="1" i="1" dirty="0">
              <a:latin typeface="Arial"/>
              <a:cs typeface="Arial"/>
            </a:endParaRPr>
          </a:p>
        </p:txBody>
      </p:sp>
      <p:grpSp>
        <p:nvGrpSpPr>
          <p:cNvPr id="10" name="Group 9">
            <a:extLst>
              <a:ext uri="{FF2B5EF4-FFF2-40B4-BE49-F238E27FC236}">
                <a16:creationId xmlns:a16="http://schemas.microsoft.com/office/drawing/2014/main" xmlns="" id="{834BA370-F603-CA47-8627-B01E72287C11}"/>
              </a:ext>
            </a:extLst>
          </p:cNvPr>
          <p:cNvGrpSpPr/>
          <p:nvPr/>
        </p:nvGrpSpPr>
        <p:grpSpPr>
          <a:xfrm>
            <a:off x="0" y="4285030"/>
            <a:ext cx="2296154" cy="1484265"/>
            <a:chOff x="1304321" y="1399925"/>
            <a:chExt cx="2296154" cy="1484265"/>
          </a:xfrm>
        </p:grpSpPr>
        <p:pic>
          <p:nvPicPr>
            <p:cNvPr id="11" name="Picture 10" descr="LDB video analysis.jpg">
              <a:extLst>
                <a:ext uri="{FF2B5EF4-FFF2-40B4-BE49-F238E27FC236}">
                  <a16:creationId xmlns:a16="http://schemas.microsoft.com/office/drawing/2014/main" xmlns="" id="{AEBCA4EE-3DE5-5C4F-94C6-EE7D5F38E65D}"/>
                </a:ext>
              </a:extLst>
            </p:cNvPr>
            <p:cNvPicPr>
              <a:picLocks noChangeAspect="1"/>
            </p:cNvPicPr>
            <p:nvPr/>
          </p:nvPicPr>
          <p:blipFill rotWithShape="1">
            <a:blip r:embed="rId5">
              <a:extLst>
                <a:ext uri="{28A0092B-C50C-407E-A947-70E740481C1C}">
                  <a14:useLocalDpi xmlns:a14="http://schemas.microsoft.com/office/drawing/2010/main" val="0"/>
                </a:ext>
              </a:extLst>
            </a:blip>
            <a:srcRect l="60239" t="25430" r="14893" b="18400"/>
            <a:stretch/>
          </p:blipFill>
          <p:spPr>
            <a:xfrm rot="16200000">
              <a:off x="1840792" y="1151517"/>
              <a:ext cx="1238391" cy="2097808"/>
            </a:xfrm>
            <a:prstGeom prst="rect">
              <a:avLst/>
            </a:prstGeom>
          </p:spPr>
        </p:pic>
        <p:sp>
          <p:nvSpPr>
            <p:cNvPr id="12" name="Rectangle 11">
              <a:extLst>
                <a:ext uri="{FF2B5EF4-FFF2-40B4-BE49-F238E27FC236}">
                  <a16:creationId xmlns:a16="http://schemas.microsoft.com/office/drawing/2014/main" xmlns="" id="{E6E5472B-10F7-D04E-903B-423AD8A0EB8A}"/>
                </a:ext>
              </a:extLst>
            </p:cNvPr>
            <p:cNvSpPr/>
            <p:nvPr/>
          </p:nvSpPr>
          <p:spPr>
            <a:xfrm>
              <a:off x="1411083" y="1399925"/>
              <a:ext cx="2189392" cy="2690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B2D36131-7227-9F47-A047-91519F954E9F}"/>
                </a:ext>
              </a:extLst>
            </p:cNvPr>
            <p:cNvSpPr/>
            <p:nvPr/>
          </p:nvSpPr>
          <p:spPr>
            <a:xfrm>
              <a:off x="1304321" y="1491401"/>
              <a:ext cx="213524" cy="139278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xmlns="" id="{7691D66F-01BB-7C46-AF29-B58A3FFC08F4}"/>
              </a:ext>
            </a:extLst>
          </p:cNvPr>
          <p:cNvSpPr txBox="1"/>
          <p:nvPr/>
        </p:nvSpPr>
        <p:spPr>
          <a:xfrm>
            <a:off x="321815" y="4184745"/>
            <a:ext cx="1838965" cy="369332"/>
          </a:xfrm>
          <a:prstGeom prst="rect">
            <a:avLst/>
          </a:prstGeom>
          <a:noFill/>
        </p:spPr>
        <p:txBody>
          <a:bodyPr wrap="none" rtlCol="0">
            <a:spAutoFit/>
          </a:bodyPr>
          <a:lstStyle/>
          <a:p>
            <a:r>
              <a:rPr lang="en-US" b="1" dirty="0">
                <a:latin typeface="Arial"/>
                <a:cs typeface="Arial"/>
              </a:rPr>
              <a:t>Light/Dark Box</a:t>
            </a:r>
          </a:p>
        </p:txBody>
      </p:sp>
      <p:pic>
        <p:nvPicPr>
          <p:cNvPr id="2" name="Picture 1">
            <a:extLst>
              <a:ext uri="{FF2B5EF4-FFF2-40B4-BE49-F238E27FC236}">
                <a16:creationId xmlns:a16="http://schemas.microsoft.com/office/drawing/2014/main" xmlns="" id="{19AFBCDF-4312-E249-BC1E-8B142B31992B}"/>
              </a:ext>
            </a:extLst>
          </p:cNvPr>
          <p:cNvPicPr>
            <a:picLocks noChangeAspect="1"/>
          </p:cNvPicPr>
          <p:nvPr/>
        </p:nvPicPr>
        <p:blipFill rotWithShape="1">
          <a:blip r:embed="rId6"/>
          <a:srcRect l="12621" b="14151"/>
          <a:stretch/>
        </p:blipFill>
        <p:spPr>
          <a:xfrm>
            <a:off x="10109659" y="1205134"/>
            <a:ext cx="1629258" cy="2105067"/>
          </a:xfrm>
          <a:prstGeom prst="rect">
            <a:avLst/>
          </a:prstGeom>
        </p:spPr>
      </p:pic>
      <p:sp>
        <p:nvSpPr>
          <p:cNvPr id="17" name="TextBox 16">
            <a:extLst>
              <a:ext uri="{FF2B5EF4-FFF2-40B4-BE49-F238E27FC236}">
                <a16:creationId xmlns:a16="http://schemas.microsoft.com/office/drawing/2014/main" xmlns="" id="{F2CA1E37-D2A3-B442-93D2-5CF2CEEE075E}"/>
              </a:ext>
            </a:extLst>
          </p:cNvPr>
          <p:cNvSpPr txBox="1"/>
          <p:nvPr/>
        </p:nvSpPr>
        <p:spPr>
          <a:xfrm>
            <a:off x="10599886" y="1067053"/>
            <a:ext cx="979430" cy="307777"/>
          </a:xfrm>
          <a:prstGeom prst="rect">
            <a:avLst/>
          </a:prstGeom>
          <a:noFill/>
        </p:spPr>
        <p:txBody>
          <a:bodyPr wrap="none" rtlCol="0">
            <a:spAutoFit/>
          </a:bodyPr>
          <a:lstStyle/>
          <a:p>
            <a:r>
              <a:rPr lang="en-US" sz="1400" b="1" dirty="0">
                <a:latin typeface="Arial"/>
                <a:cs typeface="Arial"/>
              </a:rPr>
              <a:t>Terminus</a:t>
            </a:r>
          </a:p>
        </p:txBody>
      </p:sp>
      <p:pic>
        <p:nvPicPr>
          <p:cNvPr id="19" name="Picture 18">
            <a:extLst>
              <a:ext uri="{FF2B5EF4-FFF2-40B4-BE49-F238E27FC236}">
                <a16:creationId xmlns:a16="http://schemas.microsoft.com/office/drawing/2014/main" xmlns="" id="{F7FB3CC0-988F-A845-8A0A-E94C7D994455}"/>
              </a:ext>
            </a:extLst>
          </p:cNvPr>
          <p:cNvPicPr>
            <a:picLocks noChangeAspect="1"/>
          </p:cNvPicPr>
          <p:nvPr/>
        </p:nvPicPr>
        <p:blipFill rotWithShape="1">
          <a:blip r:embed="rId7"/>
          <a:srcRect t="11366" r="38692" b="12911"/>
          <a:stretch/>
        </p:blipFill>
        <p:spPr>
          <a:xfrm>
            <a:off x="2244083" y="4285030"/>
            <a:ext cx="1894418" cy="2105880"/>
          </a:xfrm>
          <a:prstGeom prst="rect">
            <a:avLst/>
          </a:prstGeom>
        </p:spPr>
      </p:pic>
      <p:pic>
        <p:nvPicPr>
          <p:cNvPr id="20" name="Picture 19" descr="Open-field.jpg"/>
          <p:cNvPicPr>
            <a:picLocks noChangeAspect="1"/>
          </p:cNvPicPr>
          <p:nvPr/>
        </p:nvPicPr>
        <p:blipFill rotWithShape="1">
          <a:blip r:embed="rId8">
            <a:extLst>
              <a:ext uri="{28A0092B-C50C-407E-A947-70E740481C1C}">
                <a14:useLocalDpi xmlns:a14="http://schemas.microsoft.com/office/drawing/2010/main" val="0"/>
              </a:ext>
            </a:extLst>
          </a:blip>
          <a:srcRect l="51639" t="51057" r="9166"/>
          <a:stretch/>
        </p:blipFill>
        <p:spPr>
          <a:xfrm>
            <a:off x="6544186" y="4703473"/>
            <a:ext cx="1538766" cy="1441152"/>
          </a:xfrm>
          <a:prstGeom prst="rect">
            <a:avLst/>
          </a:prstGeom>
        </p:spPr>
      </p:pic>
      <p:pic>
        <p:nvPicPr>
          <p:cNvPr id="21" name="Picture 20">
            <a:extLst>
              <a:ext uri="{FF2B5EF4-FFF2-40B4-BE49-F238E27FC236}">
                <a16:creationId xmlns:a16="http://schemas.microsoft.com/office/drawing/2014/main" xmlns="" id="{067388DA-3CB6-C842-BED0-2670C12EA740}"/>
              </a:ext>
            </a:extLst>
          </p:cNvPr>
          <p:cNvPicPr>
            <a:picLocks noChangeAspect="1"/>
          </p:cNvPicPr>
          <p:nvPr/>
        </p:nvPicPr>
        <p:blipFill rotWithShape="1">
          <a:blip r:embed="rId9"/>
          <a:srcRect l="14439" b="14539"/>
          <a:stretch/>
        </p:blipFill>
        <p:spPr>
          <a:xfrm>
            <a:off x="8357627" y="4285030"/>
            <a:ext cx="1642279" cy="2105880"/>
          </a:xfrm>
          <a:prstGeom prst="rect">
            <a:avLst/>
          </a:prstGeom>
        </p:spPr>
      </p:pic>
      <p:pic>
        <p:nvPicPr>
          <p:cNvPr id="22" name="Picture 21">
            <a:extLst>
              <a:ext uri="{FF2B5EF4-FFF2-40B4-BE49-F238E27FC236}">
                <a16:creationId xmlns:a16="http://schemas.microsoft.com/office/drawing/2014/main" xmlns="" id="{B9E39EF6-210E-AB46-A2F6-760F966A0221}"/>
              </a:ext>
            </a:extLst>
          </p:cNvPr>
          <p:cNvPicPr>
            <a:picLocks noChangeAspect="1"/>
          </p:cNvPicPr>
          <p:nvPr/>
        </p:nvPicPr>
        <p:blipFill rotWithShape="1">
          <a:blip r:embed="rId10"/>
          <a:srcRect r="40426" b="12818"/>
          <a:stretch/>
        </p:blipFill>
        <p:spPr>
          <a:xfrm>
            <a:off x="9834328" y="4285030"/>
            <a:ext cx="1955980" cy="2135451"/>
          </a:xfrm>
          <a:prstGeom prst="rect">
            <a:avLst/>
          </a:prstGeom>
        </p:spPr>
      </p:pic>
      <p:sp>
        <p:nvSpPr>
          <p:cNvPr id="16" name="TextBox 15"/>
          <p:cNvSpPr txBox="1"/>
          <p:nvPr/>
        </p:nvSpPr>
        <p:spPr>
          <a:xfrm>
            <a:off x="6270397" y="4285030"/>
            <a:ext cx="2087230" cy="369332"/>
          </a:xfrm>
          <a:prstGeom prst="rect">
            <a:avLst/>
          </a:prstGeom>
          <a:noFill/>
        </p:spPr>
        <p:txBody>
          <a:bodyPr wrap="none" rtlCol="0">
            <a:spAutoFit/>
          </a:bodyPr>
          <a:lstStyle/>
          <a:p>
            <a:r>
              <a:rPr lang="en-US" b="1" dirty="0">
                <a:latin typeface="Arial"/>
                <a:cs typeface="Arial"/>
              </a:rPr>
              <a:t>Open Field Arena</a:t>
            </a:r>
          </a:p>
        </p:txBody>
      </p:sp>
      <p:pic>
        <p:nvPicPr>
          <p:cNvPr id="23" name="Picture 22" descr="GF isola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4882" y="1374830"/>
            <a:ext cx="2298729" cy="1442717"/>
          </a:xfrm>
          <a:prstGeom prst="rect">
            <a:avLst/>
          </a:prstGeom>
        </p:spPr>
      </p:pic>
      <p:sp>
        <p:nvSpPr>
          <p:cNvPr id="24" name="TextBox 23">
            <a:extLst>
              <a:ext uri="{FF2B5EF4-FFF2-40B4-BE49-F238E27FC236}">
                <a16:creationId xmlns:a16="http://schemas.microsoft.com/office/drawing/2014/main" xmlns="" id="{1514CD05-8DF4-BD45-A6D1-4E3CEF55DD25}"/>
              </a:ext>
            </a:extLst>
          </p:cNvPr>
          <p:cNvSpPr txBox="1"/>
          <p:nvPr/>
        </p:nvSpPr>
        <p:spPr>
          <a:xfrm>
            <a:off x="8572720" y="3219538"/>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25" name="TextBox 24">
            <a:extLst>
              <a:ext uri="{FF2B5EF4-FFF2-40B4-BE49-F238E27FC236}">
                <a16:creationId xmlns:a16="http://schemas.microsoft.com/office/drawing/2014/main" xmlns="" id="{278BCD04-DA61-614C-82B3-C34ACF5F97CC}"/>
              </a:ext>
            </a:extLst>
          </p:cNvPr>
          <p:cNvSpPr txBox="1"/>
          <p:nvPr/>
        </p:nvSpPr>
        <p:spPr>
          <a:xfrm>
            <a:off x="9222455" y="3219538"/>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26" name="TextBox 25">
            <a:extLst>
              <a:ext uri="{FF2B5EF4-FFF2-40B4-BE49-F238E27FC236}">
                <a16:creationId xmlns:a16="http://schemas.microsoft.com/office/drawing/2014/main" xmlns="" id="{1514CD05-8DF4-BD45-A6D1-4E3CEF55DD25}"/>
              </a:ext>
            </a:extLst>
          </p:cNvPr>
          <p:cNvSpPr txBox="1"/>
          <p:nvPr/>
        </p:nvSpPr>
        <p:spPr>
          <a:xfrm>
            <a:off x="10439145" y="3219538"/>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27" name="TextBox 26">
            <a:extLst>
              <a:ext uri="{FF2B5EF4-FFF2-40B4-BE49-F238E27FC236}">
                <a16:creationId xmlns:a16="http://schemas.microsoft.com/office/drawing/2014/main" xmlns="" id="{278BCD04-DA61-614C-82B3-C34ACF5F97CC}"/>
              </a:ext>
            </a:extLst>
          </p:cNvPr>
          <p:cNvSpPr txBox="1"/>
          <p:nvPr/>
        </p:nvSpPr>
        <p:spPr>
          <a:xfrm>
            <a:off x="11088880" y="3219538"/>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4" name="TextBox 3"/>
          <p:cNvSpPr txBox="1"/>
          <p:nvPr/>
        </p:nvSpPr>
        <p:spPr>
          <a:xfrm>
            <a:off x="8907326" y="1067053"/>
            <a:ext cx="643500" cy="307777"/>
          </a:xfrm>
          <a:prstGeom prst="rect">
            <a:avLst/>
          </a:prstGeom>
          <a:noFill/>
        </p:spPr>
        <p:txBody>
          <a:bodyPr wrap="none" rtlCol="0">
            <a:spAutoFit/>
          </a:bodyPr>
          <a:lstStyle/>
          <a:p>
            <a:r>
              <a:rPr lang="en-US" sz="1400" b="1" dirty="0">
                <a:latin typeface="Arial"/>
                <a:cs typeface="Arial"/>
              </a:rPr>
              <a:t>Open</a:t>
            </a:r>
          </a:p>
        </p:txBody>
      </p:sp>
      <p:pic>
        <p:nvPicPr>
          <p:cNvPr id="18" name="Picture 17">
            <a:extLst>
              <a:ext uri="{FF2B5EF4-FFF2-40B4-BE49-F238E27FC236}">
                <a16:creationId xmlns:a16="http://schemas.microsoft.com/office/drawing/2014/main" xmlns="" id="{967238FB-4FE8-F74D-B3B2-BDA78F027D00}"/>
              </a:ext>
            </a:extLst>
          </p:cNvPr>
          <p:cNvPicPr>
            <a:picLocks noChangeAspect="1"/>
          </p:cNvPicPr>
          <p:nvPr/>
        </p:nvPicPr>
        <p:blipFill rotWithShape="1">
          <a:blip r:embed="rId12"/>
          <a:srcRect t="12195" b="12994"/>
          <a:stretch/>
        </p:blipFill>
        <p:spPr>
          <a:xfrm>
            <a:off x="3956054" y="4285030"/>
            <a:ext cx="2147655" cy="2116134"/>
          </a:xfrm>
          <a:prstGeom prst="rect">
            <a:avLst/>
          </a:prstGeom>
        </p:spPr>
      </p:pic>
      <p:sp>
        <p:nvSpPr>
          <p:cNvPr id="8" name="TextBox 7"/>
          <p:cNvSpPr txBox="1"/>
          <p:nvPr/>
        </p:nvSpPr>
        <p:spPr>
          <a:xfrm>
            <a:off x="8050485" y="749592"/>
            <a:ext cx="4115442" cy="307777"/>
          </a:xfrm>
          <a:prstGeom prst="rect">
            <a:avLst/>
          </a:prstGeom>
          <a:noFill/>
        </p:spPr>
        <p:txBody>
          <a:bodyPr wrap="none" rtlCol="0">
            <a:spAutoFit/>
          </a:bodyPr>
          <a:lstStyle/>
          <a:p>
            <a:r>
              <a:rPr lang="en-US" sz="1400" b="1" dirty="0">
                <a:latin typeface="Arial"/>
                <a:cs typeface="Arial"/>
              </a:rPr>
              <a:t>Ratio of time spent in open arm </a:t>
            </a:r>
            <a:r>
              <a:rPr lang="en-US" sz="1400" b="1" dirty="0" err="1">
                <a:latin typeface="Arial"/>
                <a:cs typeface="Arial"/>
              </a:rPr>
              <a:t>vs</a:t>
            </a:r>
            <a:r>
              <a:rPr lang="en-US" sz="1400" b="1" dirty="0">
                <a:latin typeface="Arial"/>
                <a:cs typeface="Arial"/>
              </a:rPr>
              <a:t> closed arm</a:t>
            </a:r>
          </a:p>
        </p:txBody>
      </p:sp>
      <p:sp>
        <p:nvSpPr>
          <p:cNvPr id="28" name="TextBox 27"/>
          <p:cNvSpPr txBox="1"/>
          <p:nvPr/>
        </p:nvSpPr>
        <p:spPr>
          <a:xfrm rot="16200000">
            <a:off x="7982669" y="2097237"/>
            <a:ext cx="569387" cy="276999"/>
          </a:xfrm>
          <a:prstGeom prst="rect">
            <a:avLst/>
          </a:prstGeom>
          <a:noFill/>
        </p:spPr>
        <p:txBody>
          <a:bodyPr wrap="none" rtlCol="0">
            <a:spAutoFit/>
          </a:bodyPr>
          <a:lstStyle/>
          <a:p>
            <a:r>
              <a:rPr lang="en-US" sz="1200" b="1" dirty="0">
                <a:latin typeface="Arial"/>
                <a:cs typeface="Arial"/>
              </a:rPr>
              <a:t>Ratio</a:t>
            </a:r>
          </a:p>
        </p:txBody>
      </p:sp>
      <p:sp>
        <p:nvSpPr>
          <p:cNvPr id="30" name="TextBox 29">
            <a:extLst>
              <a:ext uri="{FF2B5EF4-FFF2-40B4-BE49-F238E27FC236}">
                <a16:creationId xmlns:a16="http://schemas.microsoft.com/office/drawing/2014/main" xmlns="" id="{1514CD05-8DF4-BD45-A6D1-4E3CEF55DD25}"/>
              </a:ext>
            </a:extLst>
          </p:cNvPr>
          <p:cNvSpPr txBox="1"/>
          <p:nvPr/>
        </p:nvSpPr>
        <p:spPr>
          <a:xfrm>
            <a:off x="2681208" y="6341415"/>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31" name="TextBox 30">
            <a:extLst>
              <a:ext uri="{FF2B5EF4-FFF2-40B4-BE49-F238E27FC236}">
                <a16:creationId xmlns:a16="http://schemas.microsoft.com/office/drawing/2014/main" xmlns="" id="{278BCD04-DA61-614C-82B3-C34ACF5F97CC}"/>
              </a:ext>
            </a:extLst>
          </p:cNvPr>
          <p:cNvSpPr txBox="1"/>
          <p:nvPr/>
        </p:nvSpPr>
        <p:spPr>
          <a:xfrm>
            <a:off x="3330943" y="6341415"/>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32" name="TextBox 31">
            <a:extLst>
              <a:ext uri="{FF2B5EF4-FFF2-40B4-BE49-F238E27FC236}">
                <a16:creationId xmlns:a16="http://schemas.microsoft.com/office/drawing/2014/main" xmlns="" id="{1514CD05-8DF4-BD45-A6D1-4E3CEF55DD25}"/>
              </a:ext>
            </a:extLst>
          </p:cNvPr>
          <p:cNvSpPr txBox="1"/>
          <p:nvPr/>
        </p:nvSpPr>
        <p:spPr>
          <a:xfrm>
            <a:off x="4500596" y="6341415"/>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33" name="TextBox 32">
            <a:extLst>
              <a:ext uri="{FF2B5EF4-FFF2-40B4-BE49-F238E27FC236}">
                <a16:creationId xmlns:a16="http://schemas.microsoft.com/office/drawing/2014/main" xmlns="" id="{278BCD04-DA61-614C-82B3-C34ACF5F97CC}"/>
              </a:ext>
            </a:extLst>
          </p:cNvPr>
          <p:cNvSpPr txBox="1"/>
          <p:nvPr/>
        </p:nvSpPr>
        <p:spPr>
          <a:xfrm>
            <a:off x="5150331" y="6341415"/>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34" name="TextBox 33"/>
          <p:cNvSpPr txBox="1"/>
          <p:nvPr/>
        </p:nvSpPr>
        <p:spPr>
          <a:xfrm>
            <a:off x="2782791" y="4030856"/>
            <a:ext cx="1092604" cy="307777"/>
          </a:xfrm>
          <a:prstGeom prst="rect">
            <a:avLst/>
          </a:prstGeom>
          <a:noFill/>
        </p:spPr>
        <p:txBody>
          <a:bodyPr wrap="none" rtlCol="0">
            <a:spAutoFit/>
          </a:bodyPr>
          <a:lstStyle/>
          <a:p>
            <a:r>
              <a:rPr lang="en-US" sz="1400" b="1" dirty="0">
                <a:latin typeface="Arial"/>
                <a:cs typeface="Arial"/>
              </a:rPr>
              <a:t>Frequency</a:t>
            </a:r>
          </a:p>
        </p:txBody>
      </p:sp>
      <p:sp>
        <p:nvSpPr>
          <p:cNvPr id="35" name="TextBox 34"/>
          <p:cNvSpPr txBox="1"/>
          <p:nvPr/>
        </p:nvSpPr>
        <p:spPr>
          <a:xfrm>
            <a:off x="2966066" y="3771276"/>
            <a:ext cx="2723823" cy="307777"/>
          </a:xfrm>
          <a:prstGeom prst="rect">
            <a:avLst/>
          </a:prstGeom>
          <a:noFill/>
        </p:spPr>
        <p:txBody>
          <a:bodyPr wrap="none" rtlCol="0">
            <a:spAutoFit/>
          </a:bodyPr>
          <a:lstStyle/>
          <a:p>
            <a:r>
              <a:rPr lang="en-US" sz="1400" b="1" dirty="0">
                <a:latin typeface="Arial"/>
                <a:cs typeface="Arial"/>
              </a:rPr>
              <a:t>Tendency to explore light box</a:t>
            </a:r>
          </a:p>
        </p:txBody>
      </p:sp>
      <p:sp>
        <p:nvSpPr>
          <p:cNvPr id="36" name="TextBox 35"/>
          <p:cNvSpPr txBox="1"/>
          <p:nvPr/>
        </p:nvSpPr>
        <p:spPr>
          <a:xfrm>
            <a:off x="4588566" y="4029367"/>
            <a:ext cx="1368133" cy="307777"/>
          </a:xfrm>
          <a:prstGeom prst="rect">
            <a:avLst/>
          </a:prstGeom>
          <a:noFill/>
        </p:spPr>
        <p:txBody>
          <a:bodyPr wrap="none" rtlCol="0">
            <a:spAutoFit/>
          </a:bodyPr>
          <a:lstStyle/>
          <a:p>
            <a:r>
              <a:rPr lang="en-US" sz="1400" b="1" dirty="0">
                <a:latin typeface="Arial"/>
                <a:cs typeface="Arial"/>
              </a:rPr>
              <a:t>Total duration</a:t>
            </a:r>
          </a:p>
        </p:txBody>
      </p:sp>
      <p:sp>
        <p:nvSpPr>
          <p:cNvPr id="37" name="TextBox 36">
            <a:extLst>
              <a:ext uri="{FF2B5EF4-FFF2-40B4-BE49-F238E27FC236}">
                <a16:creationId xmlns:a16="http://schemas.microsoft.com/office/drawing/2014/main" xmlns="" id="{1514CD05-8DF4-BD45-A6D1-4E3CEF55DD25}"/>
              </a:ext>
            </a:extLst>
          </p:cNvPr>
          <p:cNvSpPr txBox="1"/>
          <p:nvPr/>
        </p:nvSpPr>
        <p:spPr>
          <a:xfrm>
            <a:off x="10497543" y="6357096"/>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38" name="TextBox 37">
            <a:extLst>
              <a:ext uri="{FF2B5EF4-FFF2-40B4-BE49-F238E27FC236}">
                <a16:creationId xmlns:a16="http://schemas.microsoft.com/office/drawing/2014/main" xmlns="" id="{278BCD04-DA61-614C-82B3-C34ACF5F97CC}"/>
              </a:ext>
            </a:extLst>
          </p:cNvPr>
          <p:cNvSpPr txBox="1"/>
          <p:nvPr/>
        </p:nvSpPr>
        <p:spPr>
          <a:xfrm>
            <a:off x="11147278" y="6357096"/>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39" name="TextBox 38">
            <a:extLst>
              <a:ext uri="{FF2B5EF4-FFF2-40B4-BE49-F238E27FC236}">
                <a16:creationId xmlns:a16="http://schemas.microsoft.com/office/drawing/2014/main" xmlns="" id="{1514CD05-8DF4-BD45-A6D1-4E3CEF55DD25}"/>
              </a:ext>
            </a:extLst>
          </p:cNvPr>
          <p:cNvSpPr txBox="1"/>
          <p:nvPr/>
        </p:nvSpPr>
        <p:spPr>
          <a:xfrm>
            <a:off x="8678359" y="6355607"/>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40" name="TextBox 39">
            <a:extLst>
              <a:ext uri="{FF2B5EF4-FFF2-40B4-BE49-F238E27FC236}">
                <a16:creationId xmlns:a16="http://schemas.microsoft.com/office/drawing/2014/main" xmlns="" id="{278BCD04-DA61-614C-82B3-C34ACF5F97CC}"/>
              </a:ext>
            </a:extLst>
          </p:cNvPr>
          <p:cNvSpPr txBox="1"/>
          <p:nvPr/>
        </p:nvSpPr>
        <p:spPr>
          <a:xfrm>
            <a:off x="9328094" y="6355607"/>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41" name="TextBox 40"/>
          <p:cNvSpPr txBox="1"/>
          <p:nvPr/>
        </p:nvSpPr>
        <p:spPr>
          <a:xfrm rot="16200000">
            <a:off x="7994687" y="5249490"/>
            <a:ext cx="569387" cy="276999"/>
          </a:xfrm>
          <a:prstGeom prst="rect">
            <a:avLst/>
          </a:prstGeom>
          <a:noFill/>
        </p:spPr>
        <p:txBody>
          <a:bodyPr wrap="none" rtlCol="0">
            <a:spAutoFit/>
          </a:bodyPr>
          <a:lstStyle/>
          <a:p>
            <a:r>
              <a:rPr lang="en-US" sz="1200" b="1" dirty="0">
                <a:latin typeface="Arial"/>
                <a:cs typeface="Arial"/>
              </a:rPr>
              <a:t>Ratio</a:t>
            </a:r>
          </a:p>
        </p:txBody>
      </p:sp>
      <p:sp>
        <p:nvSpPr>
          <p:cNvPr id="42" name="TextBox 41"/>
          <p:cNvSpPr txBox="1"/>
          <p:nvPr/>
        </p:nvSpPr>
        <p:spPr>
          <a:xfrm>
            <a:off x="9192310" y="3771276"/>
            <a:ext cx="1928733" cy="307777"/>
          </a:xfrm>
          <a:prstGeom prst="rect">
            <a:avLst/>
          </a:prstGeom>
          <a:noFill/>
        </p:spPr>
        <p:txBody>
          <a:bodyPr wrap="none" rtlCol="0">
            <a:spAutoFit/>
          </a:bodyPr>
          <a:lstStyle/>
          <a:p>
            <a:r>
              <a:rPr lang="en-US" sz="1400" b="1" dirty="0">
                <a:latin typeface="Arial"/>
                <a:cs typeface="Arial"/>
              </a:rPr>
              <a:t>Time spent in center</a:t>
            </a:r>
          </a:p>
        </p:txBody>
      </p:sp>
      <p:sp>
        <p:nvSpPr>
          <p:cNvPr id="43" name="TextBox 42"/>
          <p:cNvSpPr txBox="1"/>
          <p:nvPr/>
        </p:nvSpPr>
        <p:spPr>
          <a:xfrm>
            <a:off x="8631322" y="4036787"/>
            <a:ext cx="1392065" cy="307777"/>
          </a:xfrm>
          <a:prstGeom prst="rect">
            <a:avLst/>
          </a:prstGeom>
          <a:noFill/>
        </p:spPr>
        <p:txBody>
          <a:bodyPr wrap="none" rtlCol="0">
            <a:spAutoFit/>
          </a:bodyPr>
          <a:lstStyle/>
          <a:p>
            <a:r>
              <a:rPr lang="en-US" sz="1400" b="1" dirty="0">
                <a:latin typeface="Arial"/>
                <a:cs typeface="Arial"/>
              </a:rPr>
              <a:t>Center </a:t>
            </a:r>
            <a:r>
              <a:rPr lang="en-US" sz="1400" b="1" dirty="0" err="1">
                <a:latin typeface="Arial"/>
                <a:cs typeface="Arial"/>
              </a:rPr>
              <a:t>vs</a:t>
            </a:r>
            <a:r>
              <a:rPr lang="en-US" sz="1400" b="1" dirty="0">
                <a:latin typeface="Arial"/>
                <a:cs typeface="Arial"/>
              </a:rPr>
              <a:t> wall</a:t>
            </a:r>
          </a:p>
        </p:txBody>
      </p:sp>
      <p:sp>
        <p:nvSpPr>
          <p:cNvPr id="44" name="TextBox 43"/>
          <p:cNvSpPr txBox="1"/>
          <p:nvPr/>
        </p:nvSpPr>
        <p:spPr>
          <a:xfrm>
            <a:off x="10661711" y="4036787"/>
            <a:ext cx="941283" cy="307777"/>
          </a:xfrm>
          <a:prstGeom prst="rect">
            <a:avLst/>
          </a:prstGeom>
          <a:noFill/>
        </p:spPr>
        <p:txBody>
          <a:bodyPr wrap="none" rtlCol="0">
            <a:spAutoFit/>
          </a:bodyPr>
          <a:lstStyle/>
          <a:p>
            <a:r>
              <a:rPr lang="en-US" sz="1400" b="1" dirty="0">
                <a:latin typeface="Arial"/>
                <a:cs typeface="Arial"/>
              </a:rPr>
              <a:t>Distance </a:t>
            </a:r>
          </a:p>
        </p:txBody>
      </p:sp>
      <p:sp>
        <p:nvSpPr>
          <p:cNvPr id="9" name="Right Arrow 8"/>
          <p:cNvSpPr/>
          <p:nvPr/>
        </p:nvSpPr>
        <p:spPr>
          <a:xfrm>
            <a:off x="2649650" y="2069748"/>
            <a:ext cx="661301" cy="203839"/>
          </a:xfrm>
          <a:prstGeom prst="rightArrow">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352753" y="1503054"/>
            <a:ext cx="1955906" cy="1323439"/>
          </a:xfrm>
          <a:prstGeom prst="rect">
            <a:avLst/>
          </a:prstGeom>
          <a:noFill/>
          <a:ln>
            <a:solidFill>
              <a:schemeClr val="tx1"/>
            </a:solidFill>
          </a:ln>
        </p:spPr>
        <p:txBody>
          <a:bodyPr wrap="square" rtlCol="0">
            <a:spAutoFit/>
          </a:bodyPr>
          <a:lstStyle/>
          <a:p>
            <a:r>
              <a:rPr lang="en-US" sz="1600" b="1" dirty="0">
                <a:latin typeface="Arial"/>
                <a:cs typeface="Arial"/>
              </a:rPr>
              <a:t>Colonize by gavage at 3wks</a:t>
            </a:r>
          </a:p>
          <a:p>
            <a:pPr marL="285750" indent="-285750">
              <a:buFontTx/>
              <a:buChar char="-"/>
            </a:pPr>
            <a:endParaRPr lang="en-US" sz="1600" b="1" dirty="0">
              <a:latin typeface="Arial"/>
              <a:cs typeface="Arial"/>
            </a:endParaRPr>
          </a:p>
          <a:p>
            <a:r>
              <a:rPr lang="en-US" sz="1600" b="1" dirty="0">
                <a:latin typeface="Arial"/>
                <a:cs typeface="Arial"/>
              </a:rPr>
              <a:t>Behavior test from 6-8 weeks</a:t>
            </a:r>
          </a:p>
        </p:txBody>
      </p:sp>
    </p:spTree>
    <p:extLst>
      <p:ext uri="{BB962C8B-B14F-4D97-AF65-F5344CB8AC3E}">
        <p14:creationId xmlns:p14="http://schemas.microsoft.com/office/powerpoint/2010/main" val="185016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0469B8E6-C716-C248-B409-303283C429D1}"/>
              </a:ext>
            </a:extLst>
          </p:cNvPr>
          <p:cNvSpPr txBox="1"/>
          <p:nvPr/>
        </p:nvSpPr>
        <p:spPr>
          <a:xfrm>
            <a:off x="5896970" y="3835512"/>
            <a:ext cx="2280660" cy="369332"/>
          </a:xfrm>
          <a:prstGeom prst="rect">
            <a:avLst/>
          </a:prstGeom>
          <a:noFill/>
        </p:spPr>
        <p:txBody>
          <a:bodyPr wrap="none" rtlCol="0">
            <a:spAutoFit/>
          </a:bodyPr>
          <a:lstStyle/>
          <a:p>
            <a:r>
              <a:rPr lang="en-US" b="1" dirty="0" smtClean="0">
                <a:latin typeface="Arial"/>
                <a:cs typeface="Arial"/>
              </a:rPr>
              <a:t>Social Interactions</a:t>
            </a:r>
            <a:endParaRPr lang="en-US" b="1" i="1" dirty="0">
              <a:latin typeface="Arial"/>
              <a:cs typeface="Arial"/>
            </a:endParaRPr>
          </a:p>
        </p:txBody>
      </p:sp>
      <p:sp>
        <p:nvSpPr>
          <p:cNvPr id="28" name="TextBox 27">
            <a:extLst>
              <a:ext uri="{FF2B5EF4-FFF2-40B4-BE49-F238E27FC236}">
                <a16:creationId xmlns:a16="http://schemas.microsoft.com/office/drawing/2014/main" xmlns="" id="{357BFB80-C3B1-9E41-84B4-19AC851F0339}"/>
              </a:ext>
            </a:extLst>
          </p:cNvPr>
          <p:cNvSpPr txBox="1"/>
          <p:nvPr/>
        </p:nvSpPr>
        <p:spPr>
          <a:xfrm>
            <a:off x="1188129" y="6085180"/>
            <a:ext cx="1907895"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Allison Knoll, Pat Levitt</a:t>
            </a:r>
          </a:p>
        </p:txBody>
      </p:sp>
      <p:pic>
        <p:nvPicPr>
          <p:cNvPr id="30" name="Picture 29">
            <a:extLst>
              <a:ext uri="{FF2B5EF4-FFF2-40B4-BE49-F238E27FC236}">
                <a16:creationId xmlns:a16="http://schemas.microsoft.com/office/drawing/2014/main" xmlns="" id="{E989249B-89AB-864C-A606-37DDE2F9358E}"/>
              </a:ext>
            </a:extLst>
          </p:cNvPr>
          <p:cNvPicPr>
            <a:picLocks noChangeAspect="1"/>
          </p:cNvPicPr>
          <p:nvPr/>
        </p:nvPicPr>
        <p:blipFill>
          <a:blip r:embed="rId3"/>
          <a:stretch>
            <a:fillRect/>
          </a:stretch>
        </p:blipFill>
        <p:spPr>
          <a:xfrm rot="16200000">
            <a:off x="6446910" y="3776750"/>
            <a:ext cx="1151471" cy="2357404"/>
          </a:xfrm>
          <a:prstGeom prst="rect">
            <a:avLst/>
          </a:prstGeom>
        </p:spPr>
      </p:pic>
      <p:grpSp>
        <p:nvGrpSpPr>
          <p:cNvPr id="41" name="Group 40">
            <a:extLst>
              <a:ext uri="{FF2B5EF4-FFF2-40B4-BE49-F238E27FC236}">
                <a16:creationId xmlns:a16="http://schemas.microsoft.com/office/drawing/2014/main" xmlns="" id="{1B705840-4437-B54B-B43B-DFBC4167964A}"/>
              </a:ext>
            </a:extLst>
          </p:cNvPr>
          <p:cNvGrpSpPr/>
          <p:nvPr/>
        </p:nvGrpSpPr>
        <p:grpSpPr>
          <a:xfrm>
            <a:off x="1183065" y="4379717"/>
            <a:ext cx="1820585" cy="1752728"/>
            <a:chOff x="1286745" y="1167622"/>
            <a:chExt cx="1820585" cy="1752728"/>
          </a:xfrm>
        </p:grpSpPr>
        <p:pic>
          <p:nvPicPr>
            <p:cNvPr id="38" name="Picture 37">
              <a:extLst>
                <a:ext uri="{FF2B5EF4-FFF2-40B4-BE49-F238E27FC236}">
                  <a16:creationId xmlns:a16="http://schemas.microsoft.com/office/drawing/2014/main" xmlns="" id="{C3CA0F1C-C0B8-8E49-BCD1-9EADBE7DAD63}"/>
                </a:ext>
              </a:extLst>
            </p:cNvPr>
            <p:cNvPicPr>
              <a:picLocks noChangeAspect="1"/>
            </p:cNvPicPr>
            <p:nvPr/>
          </p:nvPicPr>
          <p:blipFill rotWithShape="1">
            <a:blip r:embed="rId4"/>
            <a:srcRect l="24951" t="3230" r="49890"/>
            <a:stretch/>
          </p:blipFill>
          <p:spPr>
            <a:xfrm>
              <a:off x="1286745" y="1167622"/>
              <a:ext cx="1820585" cy="1752728"/>
            </a:xfrm>
            <a:prstGeom prst="rect">
              <a:avLst/>
            </a:prstGeom>
          </p:spPr>
        </p:pic>
        <p:cxnSp>
          <p:nvCxnSpPr>
            <p:cNvPr id="40" name="Straight Connector 39">
              <a:extLst>
                <a:ext uri="{FF2B5EF4-FFF2-40B4-BE49-F238E27FC236}">
                  <a16:creationId xmlns:a16="http://schemas.microsoft.com/office/drawing/2014/main" xmlns="" id="{667E1318-A9FC-474E-AF8F-CBB907EACEA9}"/>
                </a:ext>
              </a:extLst>
            </p:cNvPr>
            <p:cNvCxnSpPr/>
            <p:nvPr/>
          </p:nvCxnSpPr>
          <p:spPr>
            <a:xfrm>
              <a:off x="1286745" y="2909450"/>
              <a:ext cx="1810512"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xmlns="" id="{B7A6321B-0BD6-3A46-A2D5-D90A61EE3A2A}"/>
              </a:ext>
            </a:extLst>
          </p:cNvPr>
          <p:cNvSpPr txBox="1"/>
          <p:nvPr/>
        </p:nvSpPr>
        <p:spPr>
          <a:xfrm>
            <a:off x="747279" y="3835512"/>
            <a:ext cx="3527441" cy="369332"/>
          </a:xfrm>
          <a:prstGeom prst="rect">
            <a:avLst/>
          </a:prstGeom>
          <a:noFill/>
        </p:spPr>
        <p:txBody>
          <a:bodyPr wrap="none" rtlCol="0">
            <a:spAutoFit/>
          </a:bodyPr>
          <a:lstStyle/>
          <a:p>
            <a:r>
              <a:rPr lang="en-US" b="1" dirty="0">
                <a:latin typeface="Arial"/>
                <a:cs typeface="Arial"/>
              </a:rPr>
              <a:t>Ultrasonic Vocalizations (USV)</a:t>
            </a:r>
            <a:endParaRPr lang="en-US" b="1" i="1" dirty="0">
              <a:latin typeface="Arial"/>
              <a:cs typeface="Arial"/>
            </a:endParaRPr>
          </a:p>
        </p:txBody>
      </p:sp>
      <p:sp>
        <p:nvSpPr>
          <p:cNvPr id="34" name="TextBox 33"/>
          <p:cNvSpPr txBox="1"/>
          <p:nvPr/>
        </p:nvSpPr>
        <p:spPr>
          <a:xfrm>
            <a:off x="3069675" y="122392"/>
            <a:ext cx="6052651" cy="369332"/>
          </a:xfrm>
          <a:prstGeom prst="rect">
            <a:avLst/>
          </a:prstGeom>
          <a:noFill/>
        </p:spPr>
        <p:txBody>
          <a:bodyPr wrap="none" rtlCol="0">
            <a:spAutoFit/>
          </a:bodyPr>
          <a:lstStyle/>
          <a:p>
            <a:r>
              <a:rPr lang="en-US" b="1" dirty="0">
                <a:latin typeface="Arial"/>
                <a:cs typeface="Arial"/>
              </a:rPr>
              <a:t>4EPS behavioral effects may extend beyond anxiety</a:t>
            </a:r>
            <a:endParaRPr lang="en-US" b="1" i="1" dirty="0">
              <a:latin typeface="Arial"/>
              <a:cs typeface="Arial"/>
            </a:endParaRPr>
          </a:p>
        </p:txBody>
      </p:sp>
      <p:sp>
        <p:nvSpPr>
          <p:cNvPr id="37" name="TextBox 36"/>
          <p:cNvSpPr txBox="1"/>
          <p:nvPr/>
        </p:nvSpPr>
        <p:spPr>
          <a:xfrm>
            <a:off x="1192712" y="576263"/>
            <a:ext cx="1838965" cy="369332"/>
          </a:xfrm>
          <a:prstGeom prst="rect">
            <a:avLst/>
          </a:prstGeom>
          <a:noFill/>
        </p:spPr>
        <p:txBody>
          <a:bodyPr wrap="none" rtlCol="0">
            <a:spAutoFit/>
          </a:bodyPr>
          <a:lstStyle/>
          <a:p>
            <a:r>
              <a:rPr lang="en-US" b="1" dirty="0">
                <a:latin typeface="Arial"/>
                <a:cs typeface="Arial"/>
              </a:rPr>
              <a:t>Marble burying</a:t>
            </a:r>
            <a:endParaRPr lang="en-US" b="1" i="1" dirty="0">
              <a:latin typeface="Arial"/>
              <a:cs typeface="Arial"/>
            </a:endParaRPr>
          </a:p>
        </p:txBody>
      </p:sp>
      <p:pic>
        <p:nvPicPr>
          <p:cNvPr id="39" name="Picture 38" descr="IMG_3621.JPG"/>
          <p:cNvPicPr>
            <a:picLocks noChangeAspect="1"/>
          </p:cNvPicPr>
          <p:nvPr/>
        </p:nvPicPr>
        <p:blipFill rotWithShape="1">
          <a:blip r:embed="rId5">
            <a:extLst>
              <a:ext uri="{28A0092B-C50C-407E-A947-70E740481C1C}">
                <a14:useLocalDpi xmlns:a14="http://schemas.microsoft.com/office/drawing/2010/main" val="0"/>
              </a:ext>
            </a:extLst>
          </a:blip>
          <a:srcRect l="19816" t="10965" r="28206" b="19098"/>
          <a:stretch/>
        </p:blipFill>
        <p:spPr>
          <a:xfrm rot="5400000">
            <a:off x="1484316" y="563750"/>
            <a:ext cx="1087560" cy="1951109"/>
          </a:xfrm>
          <a:prstGeom prst="rect">
            <a:avLst/>
          </a:prstGeom>
        </p:spPr>
      </p:pic>
      <p:pic>
        <p:nvPicPr>
          <p:cNvPr id="46" name="Picture 45" descr="IMG_3600.JPG"/>
          <p:cNvPicPr>
            <a:picLocks noChangeAspect="1"/>
          </p:cNvPicPr>
          <p:nvPr/>
        </p:nvPicPr>
        <p:blipFill rotWithShape="1">
          <a:blip r:embed="rId6">
            <a:extLst>
              <a:ext uri="{28A0092B-C50C-407E-A947-70E740481C1C}">
                <a14:useLocalDpi xmlns:a14="http://schemas.microsoft.com/office/drawing/2010/main" val="0"/>
              </a:ext>
            </a:extLst>
          </a:blip>
          <a:srcRect l="17480" t="21183" r="15152" b="26806"/>
          <a:stretch/>
        </p:blipFill>
        <p:spPr>
          <a:xfrm>
            <a:off x="1052543" y="2133014"/>
            <a:ext cx="1951107" cy="1129715"/>
          </a:xfrm>
          <a:prstGeom prst="rect">
            <a:avLst/>
          </a:prstGeom>
        </p:spPr>
      </p:pic>
      <p:sp>
        <p:nvSpPr>
          <p:cNvPr id="52" name="TextBox 51">
            <a:extLst>
              <a:ext uri="{FF2B5EF4-FFF2-40B4-BE49-F238E27FC236}">
                <a16:creationId xmlns:a16="http://schemas.microsoft.com/office/drawing/2014/main" xmlns="" id="{E3BD69D0-9F9A-5347-A505-D46EFB238C34}"/>
              </a:ext>
            </a:extLst>
          </p:cNvPr>
          <p:cNvSpPr txBox="1"/>
          <p:nvPr/>
        </p:nvSpPr>
        <p:spPr>
          <a:xfrm>
            <a:off x="6710491" y="962333"/>
            <a:ext cx="1287532" cy="369332"/>
          </a:xfrm>
          <a:prstGeom prst="rect">
            <a:avLst/>
          </a:prstGeom>
          <a:noFill/>
        </p:spPr>
        <p:txBody>
          <a:bodyPr wrap="none" rtlCol="0">
            <a:spAutoFit/>
          </a:bodyPr>
          <a:lstStyle/>
          <a:p>
            <a:r>
              <a:rPr lang="en-US" b="1" dirty="0">
                <a:latin typeface="Arial"/>
                <a:cs typeface="Arial"/>
              </a:rPr>
              <a:t>Grooming</a:t>
            </a:r>
            <a:endParaRPr lang="en-US" b="1" i="1" dirty="0">
              <a:latin typeface="Arial"/>
              <a:cs typeface="Arial"/>
            </a:endParaRPr>
          </a:p>
        </p:txBody>
      </p:sp>
      <p:pic>
        <p:nvPicPr>
          <p:cNvPr id="53" name="Picture 52">
            <a:extLst>
              <a:ext uri="{FF2B5EF4-FFF2-40B4-BE49-F238E27FC236}">
                <a16:creationId xmlns:a16="http://schemas.microsoft.com/office/drawing/2014/main" xmlns="" id="{5F1550B5-6712-1646-9FEA-2C4464C119AC}"/>
              </a:ext>
            </a:extLst>
          </p:cNvPr>
          <p:cNvPicPr>
            <a:picLocks noChangeAspect="1"/>
          </p:cNvPicPr>
          <p:nvPr/>
        </p:nvPicPr>
        <p:blipFill>
          <a:blip r:embed="rId7"/>
          <a:stretch>
            <a:fillRect/>
          </a:stretch>
        </p:blipFill>
        <p:spPr>
          <a:xfrm>
            <a:off x="6730844" y="1331665"/>
            <a:ext cx="1281718" cy="1137163"/>
          </a:xfrm>
          <a:prstGeom prst="rect">
            <a:avLst/>
          </a:prstGeom>
        </p:spPr>
      </p:pic>
    </p:spTree>
    <p:extLst>
      <p:ext uri="{BB962C8B-B14F-4D97-AF65-F5344CB8AC3E}">
        <p14:creationId xmlns:p14="http://schemas.microsoft.com/office/powerpoint/2010/main" val="3233117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0469B8E6-C716-C248-B409-303283C429D1}"/>
              </a:ext>
            </a:extLst>
          </p:cNvPr>
          <p:cNvSpPr txBox="1"/>
          <p:nvPr/>
        </p:nvSpPr>
        <p:spPr>
          <a:xfrm>
            <a:off x="5820770" y="3835512"/>
            <a:ext cx="3557384" cy="369332"/>
          </a:xfrm>
          <a:prstGeom prst="rect">
            <a:avLst/>
          </a:prstGeom>
          <a:noFill/>
        </p:spPr>
        <p:txBody>
          <a:bodyPr wrap="none" rtlCol="0">
            <a:spAutoFit/>
          </a:bodyPr>
          <a:lstStyle/>
          <a:p>
            <a:r>
              <a:rPr lang="en-US" b="1" dirty="0">
                <a:latin typeface="Arial"/>
                <a:cs typeface="Arial"/>
              </a:rPr>
              <a:t>Direct Social Interactions (DSI)</a:t>
            </a:r>
            <a:endParaRPr lang="en-US" b="1" i="1" dirty="0">
              <a:latin typeface="Arial"/>
              <a:cs typeface="Arial"/>
            </a:endParaRPr>
          </a:p>
        </p:txBody>
      </p:sp>
      <p:sp>
        <p:nvSpPr>
          <p:cNvPr id="24" name="TextBox 23">
            <a:extLst>
              <a:ext uri="{FF2B5EF4-FFF2-40B4-BE49-F238E27FC236}">
                <a16:creationId xmlns:a16="http://schemas.microsoft.com/office/drawing/2014/main" xmlns="" id="{BD873D90-0E79-7343-8E3B-1218F7C838DD}"/>
              </a:ext>
            </a:extLst>
          </p:cNvPr>
          <p:cNvSpPr txBox="1"/>
          <p:nvPr/>
        </p:nvSpPr>
        <p:spPr>
          <a:xfrm>
            <a:off x="3718875" y="6241178"/>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25" name="TextBox 24">
            <a:extLst>
              <a:ext uri="{FF2B5EF4-FFF2-40B4-BE49-F238E27FC236}">
                <a16:creationId xmlns:a16="http://schemas.microsoft.com/office/drawing/2014/main" xmlns="" id="{15168362-13C5-7342-BDC5-FE9435C753BA}"/>
              </a:ext>
            </a:extLst>
          </p:cNvPr>
          <p:cNvSpPr txBox="1"/>
          <p:nvPr/>
        </p:nvSpPr>
        <p:spPr>
          <a:xfrm>
            <a:off x="4410175" y="6241178"/>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28" name="TextBox 27">
            <a:extLst>
              <a:ext uri="{FF2B5EF4-FFF2-40B4-BE49-F238E27FC236}">
                <a16:creationId xmlns:a16="http://schemas.microsoft.com/office/drawing/2014/main" xmlns="" id="{357BFB80-C3B1-9E41-84B4-19AC851F0339}"/>
              </a:ext>
            </a:extLst>
          </p:cNvPr>
          <p:cNvSpPr txBox="1"/>
          <p:nvPr/>
        </p:nvSpPr>
        <p:spPr>
          <a:xfrm>
            <a:off x="1188129" y="6085180"/>
            <a:ext cx="1907895"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Allison Knoll, Pat Levitt</a:t>
            </a:r>
          </a:p>
        </p:txBody>
      </p:sp>
      <p:pic>
        <p:nvPicPr>
          <p:cNvPr id="30" name="Picture 29">
            <a:extLst>
              <a:ext uri="{FF2B5EF4-FFF2-40B4-BE49-F238E27FC236}">
                <a16:creationId xmlns:a16="http://schemas.microsoft.com/office/drawing/2014/main" xmlns="" id="{E989249B-89AB-864C-A606-37DDE2F9358E}"/>
              </a:ext>
            </a:extLst>
          </p:cNvPr>
          <p:cNvPicPr>
            <a:picLocks noChangeAspect="1"/>
          </p:cNvPicPr>
          <p:nvPr/>
        </p:nvPicPr>
        <p:blipFill>
          <a:blip r:embed="rId3"/>
          <a:stretch>
            <a:fillRect/>
          </a:stretch>
        </p:blipFill>
        <p:spPr>
          <a:xfrm rot="16200000">
            <a:off x="6446910" y="3776750"/>
            <a:ext cx="1151471" cy="2357404"/>
          </a:xfrm>
          <a:prstGeom prst="rect">
            <a:avLst/>
          </a:prstGeom>
        </p:spPr>
      </p:pic>
      <p:pic>
        <p:nvPicPr>
          <p:cNvPr id="36" name="Picture 35">
            <a:extLst>
              <a:ext uri="{FF2B5EF4-FFF2-40B4-BE49-F238E27FC236}">
                <a16:creationId xmlns:a16="http://schemas.microsoft.com/office/drawing/2014/main" xmlns="" id="{3FEF70C3-44B6-8444-A3F1-8ACE287B1BAF}"/>
              </a:ext>
            </a:extLst>
          </p:cNvPr>
          <p:cNvPicPr>
            <a:picLocks noChangeAspect="1"/>
          </p:cNvPicPr>
          <p:nvPr/>
        </p:nvPicPr>
        <p:blipFill rotWithShape="1">
          <a:blip r:embed="rId4"/>
          <a:srcRect t="10316" b="13378"/>
          <a:stretch/>
        </p:blipFill>
        <p:spPr>
          <a:xfrm>
            <a:off x="3168016" y="4128976"/>
            <a:ext cx="2007542" cy="2156722"/>
          </a:xfrm>
          <a:prstGeom prst="rect">
            <a:avLst/>
          </a:prstGeom>
        </p:spPr>
      </p:pic>
      <p:grpSp>
        <p:nvGrpSpPr>
          <p:cNvPr id="41" name="Group 40">
            <a:extLst>
              <a:ext uri="{FF2B5EF4-FFF2-40B4-BE49-F238E27FC236}">
                <a16:creationId xmlns:a16="http://schemas.microsoft.com/office/drawing/2014/main" xmlns="" id="{1B705840-4437-B54B-B43B-DFBC4167964A}"/>
              </a:ext>
            </a:extLst>
          </p:cNvPr>
          <p:cNvGrpSpPr/>
          <p:nvPr/>
        </p:nvGrpSpPr>
        <p:grpSpPr>
          <a:xfrm>
            <a:off x="1183065" y="4379717"/>
            <a:ext cx="1820585" cy="1752728"/>
            <a:chOff x="1286745" y="1167622"/>
            <a:chExt cx="1820585" cy="1752728"/>
          </a:xfrm>
        </p:grpSpPr>
        <p:pic>
          <p:nvPicPr>
            <p:cNvPr id="38" name="Picture 37">
              <a:extLst>
                <a:ext uri="{FF2B5EF4-FFF2-40B4-BE49-F238E27FC236}">
                  <a16:creationId xmlns:a16="http://schemas.microsoft.com/office/drawing/2014/main" xmlns="" id="{C3CA0F1C-C0B8-8E49-BCD1-9EADBE7DAD63}"/>
                </a:ext>
              </a:extLst>
            </p:cNvPr>
            <p:cNvPicPr>
              <a:picLocks noChangeAspect="1"/>
            </p:cNvPicPr>
            <p:nvPr/>
          </p:nvPicPr>
          <p:blipFill rotWithShape="1">
            <a:blip r:embed="rId5"/>
            <a:srcRect l="24951" t="3230" r="49890"/>
            <a:stretch/>
          </p:blipFill>
          <p:spPr>
            <a:xfrm>
              <a:off x="1286745" y="1167622"/>
              <a:ext cx="1820585" cy="1752728"/>
            </a:xfrm>
            <a:prstGeom prst="rect">
              <a:avLst/>
            </a:prstGeom>
          </p:spPr>
        </p:pic>
        <p:cxnSp>
          <p:nvCxnSpPr>
            <p:cNvPr id="40" name="Straight Connector 39">
              <a:extLst>
                <a:ext uri="{FF2B5EF4-FFF2-40B4-BE49-F238E27FC236}">
                  <a16:creationId xmlns:a16="http://schemas.microsoft.com/office/drawing/2014/main" xmlns="" id="{667E1318-A9FC-474E-AF8F-CBB907EACEA9}"/>
                </a:ext>
              </a:extLst>
            </p:cNvPr>
            <p:cNvCxnSpPr/>
            <p:nvPr/>
          </p:nvCxnSpPr>
          <p:spPr>
            <a:xfrm>
              <a:off x="1286745" y="2909450"/>
              <a:ext cx="1810512"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xmlns="" id="{1514CD05-8DF4-BD45-A6D1-4E3CEF55DD25}"/>
              </a:ext>
            </a:extLst>
          </p:cNvPr>
          <p:cNvSpPr txBox="1"/>
          <p:nvPr/>
        </p:nvSpPr>
        <p:spPr>
          <a:xfrm>
            <a:off x="8752676" y="6212113"/>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49" name="TextBox 48">
            <a:extLst>
              <a:ext uri="{FF2B5EF4-FFF2-40B4-BE49-F238E27FC236}">
                <a16:creationId xmlns:a16="http://schemas.microsoft.com/office/drawing/2014/main" xmlns="" id="{278BCD04-DA61-614C-82B3-C34ACF5F97CC}"/>
              </a:ext>
            </a:extLst>
          </p:cNvPr>
          <p:cNvSpPr txBox="1"/>
          <p:nvPr/>
        </p:nvSpPr>
        <p:spPr>
          <a:xfrm>
            <a:off x="9402411" y="6212113"/>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50" name="TextBox 49">
            <a:extLst>
              <a:ext uri="{FF2B5EF4-FFF2-40B4-BE49-F238E27FC236}">
                <a16:creationId xmlns:a16="http://schemas.microsoft.com/office/drawing/2014/main" xmlns="" id="{1BD4B44A-7B50-C444-84D4-FD3BA5E3CC88}"/>
              </a:ext>
            </a:extLst>
          </p:cNvPr>
          <p:cNvSpPr txBox="1"/>
          <p:nvPr/>
        </p:nvSpPr>
        <p:spPr>
          <a:xfrm rot="16200000">
            <a:off x="7817049" y="5089504"/>
            <a:ext cx="1189615" cy="276999"/>
          </a:xfrm>
          <a:prstGeom prst="rect">
            <a:avLst/>
          </a:prstGeom>
          <a:noFill/>
        </p:spPr>
        <p:txBody>
          <a:bodyPr wrap="none" rtlCol="0">
            <a:spAutoFit/>
          </a:bodyPr>
          <a:lstStyle/>
          <a:p>
            <a:r>
              <a:rPr lang="en-US" sz="1200" b="1" dirty="0">
                <a:latin typeface="Arial"/>
                <a:cs typeface="Arial"/>
              </a:rPr>
              <a:t>% time social</a:t>
            </a:r>
            <a:endParaRPr lang="en-US" sz="1200" b="1" i="1" dirty="0">
              <a:latin typeface="Arial"/>
              <a:cs typeface="Arial"/>
            </a:endParaRPr>
          </a:p>
        </p:txBody>
      </p:sp>
      <p:sp>
        <p:nvSpPr>
          <p:cNvPr id="51" name="TextBox 50">
            <a:extLst>
              <a:ext uri="{FF2B5EF4-FFF2-40B4-BE49-F238E27FC236}">
                <a16:creationId xmlns:a16="http://schemas.microsoft.com/office/drawing/2014/main" xmlns="" id="{C02A8300-4D05-A244-BAA9-5BB17BFF80D1}"/>
              </a:ext>
            </a:extLst>
          </p:cNvPr>
          <p:cNvSpPr txBox="1"/>
          <p:nvPr/>
        </p:nvSpPr>
        <p:spPr>
          <a:xfrm rot="16200000">
            <a:off x="9609736" y="5201788"/>
            <a:ext cx="1155188" cy="276999"/>
          </a:xfrm>
          <a:prstGeom prst="rect">
            <a:avLst/>
          </a:prstGeom>
          <a:noFill/>
        </p:spPr>
        <p:txBody>
          <a:bodyPr wrap="none" rtlCol="0">
            <a:spAutoFit/>
          </a:bodyPr>
          <a:lstStyle/>
          <a:p>
            <a:r>
              <a:rPr lang="en-US" sz="1200" b="1" dirty="0">
                <a:latin typeface="Arial"/>
                <a:cs typeface="Arial"/>
              </a:rPr>
              <a:t>% </a:t>
            </a:r>
            <a:r>
              <a:rPr lang="en-US" sz="1200" b="1" dirty="0" err="1">
                <a:latin typeface="Arial"/>
                <a:cs typeface="Arial"/>
              </a:rPr>
              <a:t>Anogenital</a:t>
            </a:r>
            <a:endParaRPr lang="en-US" sz="1200" b="1" i="1" dirty="0">
              <a:latin typeface="Arial"/>
              <a:cs typeface="Arial"/>
            </a:endParaRPr>
          </a:p>
        </p:txBody>
      </p:sp>
      <p:sp>
        <p:nvSpPr>
          <p:cNvPr id="11" name="TextBox 10">
            <a:extLst>
              <a:ext uri="{FF2B5EF4-FFF2-40B4-BE49-F238E27FC236}">
                <a16:creationId xmlns:a16="http://schemas.microsoft.com/office/drawing/2014/main" xmlns="" id="{B7A6321B-0BD6-3A46-A2D5-D90A61EE3A2A}"/>
              </a:ext>
            </a:extLst>
          </p:cNvPr>
          <p:cNvSpPr txBox="1"/>
          <p:nvPr/>
        </p:nvSpPr>
        <p:spPr>
          <a:xfrm>
            <a:off x="747279" y="3835512"/>
            <a:ext cx="3527441" cy="369332"/>
          </a:xfrm>
          <a:prstGeom prst="rect">
            <a:avLst/>
          </a:prstGeom>
          <a:noFill/>
        </p:spPr>
        <p:txBody>
          <a:bodyPr wrap="none" rtlCol="0">
            <a:spAutoFit/>
          </a:bodyPr>
          <a:lstStyle/>
          <a:p>
            <a:r>
              <a:rPr lang="en-US" b="1" dirty="0">
                <a:latin typeface="Arial"/>
                <a:cs typeface="Arial"/>
              </a:rPr>
              <a:t>Ultrasonic Vocalizations (USV)</a:t>
            </a:r>
            <a:endParaRPr lang="en-US" b="1" i="1" dirty="0">
              <a:latin typeface="Arial"/>
              <a:cs typeface="Arial"/>
            </a:endParaRPr>
          </a:p>
        </p:txBody>
      </p:sp>
      <p:pic>
        <p:nvPicPr>
          <p:cNvPr id="32" name="Picture 31">
            <a:extLst>
              <a:ext uri="{FF2B5EF4-FFF2-40B4-BE49-F238E27FC236}">
                <a16:creationId xmlns:a16="http://schemas.microsoft.com/office/drawing/2014/main" xmlns="" id="{EFECA22E-798C-1B4F-B6B2-A1DDEFD992D2}"/>
              </a:ext>
            </a:extLst>
          </p:cNvPr>
          <p:cNvPicPr>
            <a:picLocks noChangeAspect="1"/>
          </p:cNvPicPr>
          <p:nvPr/>
        </p:nvPicPr>
        <p:blipFill rotWithShape="1">
          <a:blip r:embed="rId6"/>
          <a:srcRect l="29976" t="12677" r="33066" b="11548"/>
          <a:stretch/>
        </p:blipFill>
        <p:spPr>
          <a:xfrm>
            <a:off x="10319309" y="4180067"/>
            <a:ext cx="1747339" cy="2141495"/>
          </a:xfrm>
          <a:prstGeom prst="rect">
            <a:avLst/>
          </a:prstGeom>
        </p:spPr>
      </p:pic>
      <p:sp>
        <p:nvSpPr>
          <p:cNvPr id="34" name="TextBox 33"/>
          <p:cNvSpPr txBox="1"/>
          <p:nvPr/>
        </p:nvSpPr>
        <p:spPr>
          <a:xfrm>
            <a:off x="3069675" y="122392"/>
            <a:ext cx="6052651" cy="369332"/>
          </a:xfrm>
          <a:prstGeom prst="rect">
            <a:avLst/>
          </a:prstGeom>
          <a:noFill/>
        </p:spPr>
        <p:txBody>
          <a:bodyPr wrap="none" rtlCol="0">
            <a:spAutoFit/>
          </a:bodyPr>
          <a:lstStyle/>
          <a:p>
            <a:r>
              <a:rPr lang="en-US" b="1" dirty="0">
                <a:latin typeface="Arial"/>
                <a:cs typeface="Arial"/>
              </a:rPr>
              <a:t>4EPS behavioral effects may extend beyond anxiety</a:t>
            </a:r>
            <a:endParaRPr lang="en-US" b="1" i="1" dirty="0">
              <a:latin typeface="Arial"/>
              <a:cs typeface="Arial"/>
            </a:endParaRPr>
          </a:p>
        </p:txBody>
      </p:sp>
      <p:sp>
        <p:nvSpPr>
          <p:cNvPr id="26" name="TextBox 25">
            <a:extLst>
              <a:ext uri="{FF2B5EF4-FFF2-40B4-BE49-F238E27FC236}">
                <a16:creationId xmlns:a16="http://schemas.microsoft.com/office/drawing/2014/main" xmlns="" id="{44D83C08-5D80-B14B-929B-1BEC38511928}"/>
              </a:ext>
            </a:extLst>
          </p:cNvPr>
          <p:cNvSpPr txBox="1"/>
          <p:nvPr/>
        </p:nvSpPr>
        <p:spPr>
          <a:xfrm>
            <a:off x="10590706" y="6212113"/>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27" name="TextBox 26">
            <a:extLst>
              <a:ext uri="{FF2B5EF4-FFF2-40B4-BE49-F238E27FC236}">
                <a16:creationId xmlns:a16="http://schemas.microsoft.com/office/drawing/2014/main" xmlns="" id="{76FC9D43-5EFB-134F-B1C7-FAAD43FB2DAF}"/>
              </a:ext>
            </a:extLst>
          </p:cNvPr>
          <p:cNvSpPr txBox="1"/>
          <p:nvPr/>
        </p:nvSpPr>
        <p:spPr>
          <a:xfrm>
            <a:off x="11226586" y="6212113"/>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37" name="TextBox 36"/>
          <p:cNvSpPr txBox="1"/>
          <p:nvPr/>
        </p:nvSpPr>
        <p:spPr>
          <a:xfrm>
            <a:off x="1192712" y="576263"/>
            <a:ext cx="1838965" cy="369332"/>
          </a:xfrm>
          <a:prstGeom prst="rect">
            <a:avLst/>
          </a:prstGeom>
          <a:noFill/>
        </p:spPr>
        <p:txBody>
          <a:bodyPr wrap="none" rtlCol="0">
            <a:spAutoFit/>
          </a:bodyPr>
          <a:lstStyle/>
          <a:p>
            <a:r>
              <a:rPr lang="en-US" b="1" dirty="0">
                <a:latin typeface="Arial"/>
                <a:cs typeface="Arial"/>
              </a:rPr>
              <a:t>Marble burying</a:t>
            </a:r>
            <a:endParaRPr lang="en-US" b="1" i="1" dirty="0">
              <a:latin typeface="Arial"/>
              <a:cs typeface="Arial"/>
            </a:endParaRPr>
          </a:p>
        </p:txBody>
      </p:sp>
      <p:pic>
        <p:nvPicPr>
          <p:cNvPr id="39" name="Picture 38" descr="IMG_3621.JPG"/>
          <p:cNvPicPr>
            <a:picLocks noChangeAspect="1"/>
          </p:cNvPicPr>
          <p:nvPr/>
        </p:nvPicPr>
        <p:blipFill rotWithShape="1">
          <a:blip r:embed="rId7">
            <a:extLst>
              <a:ext uri="{28A0092B-C50C-407E-A947-70E740481C1C}">
                <a14:useLocalDpi xmlns:a14="http://schemas.microsoft.com/office/drawing/2010/main" val="0"/>
              </a:ext>
            </a:extLst>
          </a:blip>
          <a:srcRect l="19816" t="10965" r="28206" b="19098"/>
          <a:stretch/>
        </p:blipFill>
        <p:spPr>
          <a:xfrm rot="5400000">
            <a:off x="1484316" y="563750"/>
            <a:ext cx="1087560" cy="1951109"/>
          </a:xfrm>
          <a:prstGeom prst="rect">
            <a:avLst/>
          </a:prstGeom>
        </p:spPr>
      </p:pic>
      <p:pic>
        <p:nvPicPr>
          <p:cNvPr id="46" name="Picture 45" descr="IMG_3600.JPG"/>
          <p:cNvPicPr>
            <a:picLocks noChangeAspect="1"/>
          </p:cNvPicPr>
          <p:nvPr/>
        </p:nvPicPr>
        <p:blipFill rotWithShape="1">
          <a:blip r:embed="rId8">
            <a:extLst>
              <a:ext uri="{28A0092B-C50C-407E-A947-70E740481C1C}">
                <a14:useLocalDpi xmlns:a14="http://schemas.microsoft.com/office/drawing/2010/main" val="0"/>
              </a:ext>
            </a:extLst>
          </a:blip>
          <a:srcRect l="17480" t="21183" r="15152" b="26806"/>
          <a:stretch/>
        </p:blipFill>
        <p:spPr>
          <a:xfrm>
            <a:off x="1052543" y="2133014"/>
            <a:ext cx="1951107" cy="1129715"/>
          </a:xfrm>
          <a:prstGeom prst="rect">
            <a:avLst/>
          </a:prstGeom>
        </p:spPr>
      </p:pic>
      <p:sp>
        <p:nvSpPr>
          <p:cNvPr id="52" name="TextBox 51">
            <a:extLst>
              <a:ext uri="{FF2B5EF4-FFF2-40B4-BE49-F238E27FC236}">
                <a16:creationId xmlns:a16="http://schemas.microsoft.com/office/drawing/2014/main" xmlns="" id="{E3BD69D0-9F9A-5347-A505-D46EFB238C34}"/>
              </a:ext>
            </a:extLst>
          </p:cNvPr>
          <p:cNvSpPr txBox="1"/>
          <p:nvPr/>
        </p:nvSpPr>
        <p:spPr>
          <a:xfrm>
            <a:off x="6710491" y="962333"/>
            <a:ext cx="1287532" cy="369332"/>
          </a:xfrm>
          <a:prstGeom prst="rect">
            <a:avLst/>
          </a:prstGeom>
          <a:noFill/>
        </p:spPr>
        <p:txBody>
          <a:bodyPr wrap="none" rtlCol="0">
            <a:spAutoFit/>
          </a:bodyPr>
          <a:lstStyle/>
          <a:p>
            <a:r>
              <a:rPr lang="en-US" b="1" dirty="0">
                <a:latin typeface="Arial"/>
                <a:cs typeface="Arial"/>
              </a:rPr>
              <a:t>Grooming</a:t>
            </a:r>
            <a:endParaRPr lang="en-US" b="1" i="1" dirty="0">
              <a:latin typeface="Arial"/>
              <a:cs typeface="Arial"/>
            </a:endParaRPr>
          </a:p>
        </p:txBody>
      </p:sp>
      <p:pic>
        <p:nvPicPr>
          <p:cNvPr id="53" name="Picture 52">
            <a:extLst>
              <a:ext uri="{FF2B5EF4-FFF2-40B4-BE49-F238E27FC236}">
                <a16:creationId xmlns:a16="http://schemas.microsoft.com/office/drawing/2014/main" xmlns="" id="{5F1550B5-6712-1646-9FEA-2C4464C119AC}"/>
              </a:ext>
            </a:extLst>
          </p:cNvPr>
          <p:cNvPicPr>
            <a:picLocks noChangeAspect="1"/>
          </p:cNvPicPr>
          <p:nvPr/>
        </p:nvPicPr>
        <p:blipFill>
          <a:blip r:embed="rId9"/>
          <a:stretch>
            <a:fillRect/>
          </a:stretch>
        </p:blipFill>
        <p:spPr>
          <a:xfrm>
            <a:off x="6730844" y="1331665"/>
            <a:ext cx="1281718" cy="1137163"/>
          </a:xfrm>
          <a:prstGeom prst="rect">
            <a:avLst/>
          </a:prstGeom>
        </p:spPr>
      </p:pic>
      <p:pic>
        <p:nvPicPr>
          <p:cNvPr id="54" name="Picture 53">
            <a:extLst>
              <a:ext uri="{FF2B5EF4-FFF2-40B4-BE49-F238E27FC236}">
                <a16:creationId xmlns:a16="http://schemas.microsoft.com/office/drawing/2014/main" xmlns="" id="{6151A043-5E7E-7247-A6E8-06D871575F03}"/>
              </a:ext>
            </a:extLst>
          </p:cNvPr>
          <p:cNvPicPr>
            <a:picLocks noChangeAspect="1"/>
          </p:cNvPicPr>
          <p:nvPr/>
        </p:nvPicPr>
        <p:blipFill rotWithShape="1">
          <a:blip r:embed="rId10"/>
          <a:srcRect t="11510" b="11746"/>
          <a:stretch/>
        </p:blipFill>
        <p:spPr>
          <a:xfrm>
            <a:off x="8090430" y="915168"/>
            <a:ext cx="2143176" cy="2315662"/>
          </a:xfrm>
          <a:prstGeom prst="rect">
            <a:avLst/>
          </a:prstGeom>
        </p:spPr>
      </p:pic>
      <p:pic>
        <p:nvPicPr>
          <p:cNvPr id="55" name="Picture 54">
            <a:extLst>
              <a:ext uri="{FF2B5EF4-FFF2-40B4-BE49-F238E27FC236}">
                <a16:creationId xmlns:a16="http://schemas.microsoft.com/office/drawing/2014/main" xmlns="" id="{AF66794D-00AC-CF41-99AA-53007B8C987C}"/>
              </a:ext>
            </a:extLst>
          </p:cNvPr>
          <p:cNvPicPr>
            <a:picLocks noChangeAspect="1"/>
          </p:cNvPicPr>
          <p:nvPr/>
        </p:nvPicPr>
        <p:blipFill rotWithShape="1">
          <a:blip r:embed="rId11"/>
          <a:srcRect l="12804" t="12184" b="11005"/>
          <a:stretch/>
        </p:blipFill>
        <p:spPr>
          <a:xfrm>
            <a:off x="3395227" y="884684"/>
            <a:ext cx="1732030" cy="2148063"/>
          </a:xfrm>
          <a:prstGeom prst="rect">
            <a:avLst/>
          </a:prstGeom>
        </p:spPr>
      </p:pic>
      <p:sp>
        <p:nvSpPr>
          <p:cNvPr id="56" name="TextBox 55">
            <a:extLst>
              <a:ext uri="{FF2B5EF4-FFF2-40B4-BE49-F238E27FC236}">
                <a16:creationId xmlns:a16="http://schemas.microsoft.com/office/drawing/2014/main" xmlns="" id="{CDDD75DC-4273-CA4E-B4EA-D05C165C96EB}"/>
              </a:ext>
            </a:extLst>
          </p:cNvPr>
          <p:cNvSpPr txBox="1"/>
          <p:nvPr/>
        </p:nvSpPr>
        <p:spPr>
          <a:xfrm rot="16200000">
            <a:off x="2679121" y="1820215"/>
            <a:ext cx="1295547" cy="276999"/>
          </a:xfrm>
          <a:prstGeom prst="rect">
            <a:avLst/>
          </a:prstGeom>
          <a:noFill/>
        </p:spPr>
        <p:txBody>
          <a:bodyPr wrap="none" rtlCol="0">
            <a:spAutoFit/>
          </a:bodyPr>
          <a:lstStyle/>
          <a:p>
            <a:r>
              <a:rPr lang="en-US" sz="1200" b="1" dirty="0">
                <a:latin typeface="Arial"/>
                <a:cs typeface="Arial"/>
              </a:rPr>
              <a:t>Marbles Buried</a:t>
            </a:r>
            <a:endParaRPr lang="en-US" sz="1200" b="1" i="1" dirty="0">
              <a:latin typeface="Arial"/>
              <a:cs typeface="Arial"/>
            </a:endParaRPr>
          </a:p>
        </p:txBody>
      </p:sp>
      <p:sp>
        <p:nvSpPr>
          <p:cNvPr id="57" name="TextBox 56">
            <a:extLst>
              <a:ext uri="{FF2B5EF4-FFF2-40B4-BE49-F238E27FC236}">
                <a16:creationId xmlns:a16="http://schemas.microsoft.com/office/drawing/2014/main" xmlns="" id="{0C092D55-2A0D-524C-A331-87614434FC64}"/>
              </a:ext>
            </a:extLst>
          </p:cNvPr>
          <p:cNvSpPr txBox="1"/>
          <p:nvPr/>
        </p:nvSpPr>
        <p:spPr>
          <a:xfrm>
            <a:off x="3698727" y="2941097"/>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58" name="TextBox 57">
            <a:extLst>
              <a:ext uri="{FF2B5EF4-FFF2-40B4-BE49-F238E27FC236}">
                <a16:creationId xmlns:a16="http://schemas.microsoft.com/office/drawing/2014/main" xmlns="" id="{39E94196-DE28-F74A-B9A7-3FA5791B5B0A}"/>
              </a:ext>
            </a:extLst>
          </p:cNvPr>
          <p:cNvSpPr txBox="1"/>
          <p:nvPr/>
        </p:nvSpPr>
        <p:spPr>
          <a:xfrm>
            <a:off x="4390027" y="2941097"/>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59" name="TextBox 58">
            <a:extLst>
              <a:ext uri="{FF2B5EF4-FFF2-40B4-BE49-F238E27FC236}">
                <a16:creationId xmlns:a16="http://schemas.microsoft.com/office/drawing/2014/main" xmlns="" id="{C8B99DE4-C6C8-E642-9A46-C11B08DF8D2B}"/>
              </a:ext>
            </a:extLst>
          </p:cNvPr>
          <p:cNvSpPr txBox="1"/>
          <p:nvPr/>
        </p:nvSpPr>
        <p:spPr>
          <a:xfrm>
            <a:off x="8697031" y="3143587"/>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60" name="TextBox 59">
            <a:extLst>
              <a:ext uri="{FF2B5EF4-FFF2-40B4-BE49-F238E27FC236}">
                <a16:creationId xmlns:a16="http://schemas.microsoft.com/office/drawing/2014/main" xmlns="" id="{F93047F2-397E-4444-BA69-F8D3C3356808}"/>
              </a:ext>
            </a:extLst>
          </p:cNvPr>
          <p:cNvSpPr txBox="1"/>
          <p:nvPr/>
        </p:nvSpPr>
        <p:spPr>
          <a:xfrm>
            <a:off x="9429896" y="3143587"/>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pic>
        <p:nvPicPr>
          <p:cNvPr id="33" name="Picture 32">
            <a:extLst>
              <a:ext uri="{FF2B5EF4-FFF2-40B4-BE49-F238E27FC236}">
                <a16:creationId xmlns:a16="http://schemas.microsoft.com/office/drawing/2014/main" xmlns="" id="{4044D630-27E3-B64D-B2B8-02EEB964520E}"/>
              </a:ext>
            </a:extLst>
          </p:cNvPr>
          <p:cNvPicPr>
            <a:picLocks noChangeAspect="1"/>
          </p:cNvPicPr>
          <p:nvPr/>
        </p:nvPicPr>
        <p:blipFill rotWithShape="1">
          <a:blip r:embed="rId12"/>
          <a:srcRect l="15768" t="11418" b="24000"/>
          <a:stretch/>
        </p:blipFill>
        <p:spPr>
          <a:xfrm>
            <a:off x="8563815" y="4224472"/>
            <a:ext cx="1536575" cy="2036436"/>
          </a:xfrm>
          <a:prstGeom prst="rect">
            <a:avLst/>
          </a:prstGeom>
        </p:spPr>
      </p:pic>
    </p:spTree>
    <p:extLst>
      <p:ext uri="{BB962C8B-B14F-4D97-AF65-F5344CB8AC3E}">
        <p14:creationId xmlns:p14="http://schemas.microsoft.com/office/powerpoint/2010/main" val="1648610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5064"/>
          <a:stretch/>
        </p:blipFill>
        <p:spPr>
          <a:xfrm>
            <a:off x="9096656" y="1257554"/>
            <a:ext cx="2427251" cy="2862992"/>
          </a:xfrm>
          <a:prstGeom prst="rect">
            <a:avLst/>
          </a:prstGeom>
          <a:ln w="38100" cmpd="sng">
            <a:solidFill>
              <a:srgbClr val="000000"/>
            </a:solidFill>
          </a:ln>
        </p:spPr>
      </p:pic>
      <p:pic>
        <p:nvPicPr>
          <p:cNvPr id="5" name="Picture 4" descr="Gut-br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369" y="4362581"/>
            <a:ext cx="4974769" cy="2029182"/>
          </a:xfrm>
          <a:prstGeom prst="rect">
            <a:avLst/>
          </a:prstGeom>
        </p:spPr>
      </p:pic>
      <p:cxnSp>
        <p:nvCxnSpPr>
          <p:cNvPr id="6" name="Straight Connector 5"/>
          <p:cNvCxnSpPr/>
          <p:nvPr/>
        </p:nvCxnSpPr>
        <p:spPr>
          <a:xfrm flipH="1">
            <a:off x="7196667" y="4120546"/>
            <a:ext cx="4327241" cy="83048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7196667" y="4120546"/>
            <a:ext cx="1899990" cy="83048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256600" y="4110699"/>
            <a:ext cx="1501667" cy="840327"/>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29349" y="4120546"/>
            <a:ext cx="3928918" cy="83048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829349" y="1257554"/>
            <a:ext cx="2427251" cy="2862992"/>
            <a:chOff x="120285" y="1312126"/>
            <a:chExt cx="2427251" cy="2862992"/>
          </a:xfrm>
        </p:grpSpPr>
        <p:sp>
          <p:nvSpPr>
            <p:cNvPr id="11" name="Rectangle 10"/>
            <p:cNvSpPr/>
            <p:nvPr/>
          </p:nvSpPr>
          <p:spPr>
            <a:xfrm>
              <a:off x="120285" y="1312126"/>
              <a:ext cx="2427251" cy="2862992"/>
            </a:xfrm>
            <a:prstGeom prst="rect">
              <a:avLst/>
            </a:prstGeom>
            <a:solidFill>
              <a:schemeClr val="bg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5"/>
            <a:srcRect t="25613" b="24486"/>
            <a:stretch/>
          </p:blipFill>
          <p:spPr>
            <a:xfrm rot="941632">
              <a:off x="317288" y="3261406"/>
              <a:ext cx="857403" cy="427858"/>
            </a:xfrm>
            <a:prstGeom prst="rect">
              <a:avLst/>
            </a:prstGeom>
          </p:spPr>
        </p:pic>
        <p:pic>
          <p:nvPicPr>
            <p:cNvPr id="13" name="Picture 12"/>
            <p:cNvPicPr>
              <a:picLocks noChangeAspect="1"/>
            </p:cNvPicPr>
            <p:nvPr/>
          </p:nvPicPr>
          <p:blipFill rotWithShape="1">
            <a:blip r:embed="rId5"/>
            <a:srcRect t="25613" b="24486"/>
            <a:stretch/>
          </p:blipFill>
          <p:spPr>
            <a:xfrm rot="1949065">
              <a:off x="1019277" y="2440329"/>
              <a:ext cx="857403" cy="427858"/>
            </a:xfrm>
            <a:prstGeom prst="rect">
              <a:avLst/>
            </a:prstGeom>
          </p:spPr>
        </p:pic>
        <p:pic>
          <p:nvPicPr>
            <p:cNvPr id="14" name="Picture 13" descr="opening slides keystone.jpg"/>
            <p:cNvPicPr>
              <a:picLocks noChangeAspect="1"/>
            </p:cNvPicPr>
            <p:nvPr/>
          </p:nvPicPr>
          <p:blipFill rotWithShape="1">
            <a:blip r:embed="rId6">
              <a:extLst>
                <a:ext uri="{28A0092B-C50C-407E-A947-70E740481C1C}">
                  <a14:useLocalDpi xmlns:a14="http://schemas.microsoft.com/office/drawing/2010/main" val="0"/>
                </a:ext>
              </a:extLst>
            </a:blip>
            <a:srcRect l="31354" t="43945" r="57536" b="50730"/>
            <a:stretch/>
          </p:blipFill>
          <p:spPr>
            <a:xfrm rot="1767837">
              <a:off x="1952629" y="3004736"/>
              <a:ext cx="508883" cy="182880"/>
            </a:xfrm>
            <a:prstGeom prst="rect">
              <a:avLst/>
            </a:prstGeom>
          </p:spPr>
        </p:pic>
        <p:pic>
          <p:nvPicPr>
            <p:cNvPr id="15" name="Picture 14" descr="opening slides keystone.jpg"/>
            <p:cNvPicPr>
              <a:picLocks noChangeAspect="1"/>
            </p:cNvPicPr>
            <p:nvPr/>
          </p:nvPicPr>
          <p:blipFill rotWithShape="1">
            <a:blip r:embed="rId6">
              <a:extLst>
                <a:ext uri="{28A0092B-C50C-407E-A947-70E740481C1C}">
                  <a14:useLocalDpi xmlns:a14="http://schemas.microsoft.com/office/drawing/2010/main" val="0"/>
                </a:ext>
              </a:extLst>
            </a:blip>
            <a:srcRect l="31354" t="43945" r="57536" b="50730"/>
            <a:stretch/>
          </p:blipFill>
          <p:spPr>
            <a:xfrm rot="20520833">
              <a:off x="304242" y="2421359"/>
              <a:ext cx="508883" cy="182880"/>
            </a:xfrm>
            <a:prstGeom prst="rect">
              <a:avLst/>
            </a:prstGeom>
          </p:spPr>
        </p:pic>
        <p:pic>
          <p:nvPicPr>
            <p:cNvPr id="16" name="Picture 15" descr="opening slides keystone.jpg"/>
            <p:cNvPicPr>
              <a:picLocks noChangeAspect="1"/>
            </p:cNvPicPr>
            <p:nvPr/>
          </p:nvPicPr>
          <p:blipFill rotWithShape="1">
            <a:blip r:embed="rId6">
              <a:extLst>
                <a:ext uri="{28A0092B-C50C-407E-A947-70E740481C1C}">
                  <a14:useLocalDpi xmlns:a14="http://schemas.microsoft.com/office/drawing/2010/main" val="0"/>
                </a:ext>
              </a:extLst>
            </a:blip>
            <a:srcRect l="31354" t="43945" r="57536" b="50730"/>
            <a:stretch/>
          </p:blipFill>
          <p:spPr>
            <a:xfrm rot="19065272">
              <a:off x="433919" y="2932289"/>
              <a:ext cx="508883" cy="182880"/>
            </a:xfrm>
            <a:prstGeom prst="rect">
              <a:avLst/>
            </a:prstGeom>
          </p:spPr>
        </p:pic>
        <p:pic>
          <p:nvPicPr>
            <p:cNvPr id="17" name="Picture 16" descr="opening slides keystone.jpg"/>
            <p:cNvPicPr>
              <a:picLocks noChangeAspect="1"/>
            </p:cNvPicPr>
            <p:nvPr/>
          </p:nvPicPr>
          <p:blipFill rotWithShape="1">
            <a:blip r:embed="rId6">
              <a:extLst>
                <a:ext uri="{28A0092B-C50C-407E-A947-70E740481C1C}">
                  <a14:useLocalDpi xmlns:a14="http://schemas.microsoft.com/office/drawing/2010/main" val="0"/>
                </a:ext>
              </a:extLst>
            </a:blip>
            <a:srcRect l="31354" t="43945" r="57536" b="50730"/>
            <a:stretch/>
          </p:blipFill>
          <p:spPr>
            <a:xfrm>
              <a:off x="718071" y="3905074"/>
              <a:ext cx="508883" cy="182880"/>
            </a:xfrm>
            <a:prstGeom prst="rect">
              <a:avLst/>
            </a:prstGeom>
          </p:spPr>
        </p:pic>
        <p:pic>
          <p:nvPicPr>
            <p:cNvPr id="18" name="Picture 17" descr="opening slides keystone.jpg"/>
            <p:cNvPicPr>
              <a:picLocks noChangeAspect="1"/>
            </p:cNvPicPr>
            <p:nvPr/>
          </p:nvPicPr>
          <p:blipFill rotWithShape="1">
            <a:blip r:embed="rId7">
              <a:extLst>
                <a:ext uri="{28A0092B-C50C-407E-A947-70E740481C1C}">
                  <a14:useLocalDpi xmlns:a14="http://schemas.microsoft.com/office/drawing/2010/main" val="0"/>
                </a:ext>
              </a:extLst>
            </a:blip>
            <a:srcRect l="42534" t="45242" r="46285" b="49711"/>
            <a:stretch/>
          </p:blipFill>
          <p:spPr>
            <a:xfrm>
              <a:off x="621812" y="2586526"/>
              <a:ext cx="540249" cy="182880"/>
            </a:xfrm>
            <a:prstGeom prst="rect">
              <a:avLst/>
            </a:prstGeom>
          </p:spPr>
        </p:pic>
        <p:pic>
          <p:nvPicPr>
            <p:cNvPr id="19" name="Picture 18" descr="opening slides keystone.jpg"/>
            <p:cNvPicPr>
              <a:picLocks noChangeAspect="1"/>
            </p:cNvPicPr>
            <p:nvPr/>
          </p:nvPicPr>
          <p:blipFill rotWithShape="1">
            <a:blip r:embed="rId7">
              <a:extLst>
                <a:ext uri="{28A0092B-C50C-407E-A947-70E740481C1C}">
                  <a14:useLocalDpi xmlns:a14="http://schemas.microsoft.com/office/drawing/2010/main" val="0"/>
                </a:ext>
              </a:extLst>
            </a:blip>
            <a:srcRect l="42534" t="45242" r="46285" b="49711"/>
            <a:stretch/>
          </p:blipFill>
          <p:spPr>
            <a:xfrm rot="3043975">
              <a:off x="1695181" y="2587922"/>
              <a:ext cx="540249" cy="182880"/>
            </a:xfrm>
            <a:prstGeom prst="rect">
              <a:avLst/>
            </a:prstGeom>
          </p:spPr>
        </p:pic>
        <p:pic>
          <p:nvPicPr>
            <p:cNvPr id="20" name="Picture 19" descr="opening slides keystone.jpg"/>
            <p:cNvPicPr>
              <a:picLocks noChangeAspect="1"/>
            </p:cNvPicPr>
            <p:nvPr/>
          </p:nvPicPr>
          <p:blipFill rotWithShape="1">
            <a:blip r:embed="rId7">
              <a:extLst>
                <a:ext uri="{28A0092B-C50C-407E-A947-70E740481C1C}">
                  <a14:useLocalDpi xmlns:a14="http://schemas.microsoft.com/office/drawing/2010/main" val="0"/>
                </a:ext>
              </a:extLst>
            </a:blip>
            <a:srcRect l="42534" t="45242" r="46285" b="49711"/>
            <a:stretch/>
          </p:blipFill>
          <p:spPr>
            <a:xfrm rot="19102498">
              <a:off x="906812" y="2891326"/>
              <a:ext cx="540249" cy="182880"/>
            </a:xfrm>
            <a:prstGeom prst="rect">
              <a:avLst/>
            </a:prstGeom>
          </p:spPr>
        </p:pic>
        <p:pic>
          <p:nvPicPr>
            <p:cNvPr id="21" name="Picture 20" descr="opening slides keystone.jpg"/>
            <p:cNvPicPr>
              <a:picLocks noChangeAspect="1"/>
            </p:cNvPicPr>
            <p:nvPr/>
          </p:nvPicPr>
          <p:blipFill rotWithShape="1">
            <a:blip r:embed="rId7">
              <a:extLst>
                <a:ext uri="{28A0092B-C50C-407E-A947-70E740481C1C}">
                  <a14:useLocalDpi xmlns:a14="http://schemas.microsoft.com/office/drawing/2010/main" val="0"/>
                </a:ext>
              </a:extLst>
            </a:blip>
            <a:srcRect l="42534" t="45242" r="46285" b="49711"/>
            <a:stretch/>
          </p:blipFill>
          <p:spPr>
            <a:xfrm rot="3402167">
              <a:off x="1104067" y="3785651"/>
              <a:ext cx="540249" cy="182880"/>
            </a:xfrm>
            <a:prstGeom prst="rect">
              <a:avLst/>
            </a:prstGeom>
          </p:spPr>
        </p:pic>
        <p:pic>
          <p:nvPicPr>
            <p:cNvPr id="22" name="Picture 21"/>
            <p:cNvPicPr>
              <a:picLocks noChangeAspect="1"/>
            </p:cNvPicPr>
            <p:nvPr/>
          </p:nvPicPr>
          <p:blipFill rotWithShape="1">
            <a:blip r:embed="rId5"/>
            <a:srcRect t="25613" b="24486"/>
            <a:stretch/>
          </p:blipFill>
          <p:spPr>
            <a:xfrm rot="19054733">
              <a:off x="291196" y="1682597"/>
              <a:ext cx="857403" cy="427858"/>
            </a:xfrm>
            <a:prstGeom prst="rect">
              <a:avLst/>
            </a:prstGeom>
          </p:spPr>
        </p:pic>
        <p:pic>
          <p:nvPicPr>
            <p:cNvPr id="23" name="Picture 22"/>
            <p:cNvPicPr>
              <a:picLocks noChangeAspect="1"/>
            </p:cNvPicPr>
            <p:nvPr/>
          </p:nvPicPr>
          <p:blipFill rotWithShape="1">
            <a:blip r:embed="rId5"/>
            <a:srcRect t="25613" b="24486"/>
            <a:stretch/>
          </p:blipFill>
          <p:spPr>
            <a:xfrm rot="941632">
              <a:off x="1570123" y="1557399"/>
              <a:ext cx="857403" cy="427858"/>
            </a:xfrm>
            <a:prstGeom prst="rect">
              <a:avLst/>
            </a:prstGeom>
          </p:spPr>
        </p:pic>
        <p:pic>
          <p:nvPicPr>
            <p:cNvPr id="24" name="Picture 23"/>
            <p:cNvPicPr>
              <a:picLocks noChangeAspect="1"/>
            </p:cNvPicPr>
            <p:nvPr/>
          </p:nvPicPr>
          <p:blipFill rotWithShape="1">
            <a:blip r:embed="rId5"/>
            <a:srcRect t="25613" b="24486"/>
            <a:stretch/>
          </p:blipFill>
          <p:spPr>
            <a:xfrm rot="19054733">
              <a:off x="1621493" y="3492026"/>
              <a:ext cx="857403" cy="427858"/>
            </a:xfrm>
            <a:prstGeom prst="rect">
              <a:avLst/>
            </a:prstGeom>
          </p:spPr>
        </p:pic>
        <p:pic>
          <p:nvPicPr>
            <p:cNvPr id="25" name="Picture 24" descr="opening slides keystone.jpg"/>
            <p:cNvPicPr>
              <a:picLocks noChangeAspect="1"/>
            </p:cNvPicPr>
            <p:nvPr/>
          </p:nvPicPr>
          <p:blipFill rotWithShape="1">
            <a:blip r:embed="rId6">
              <a:extLst>
                <a:ext uri="{28A0092B-C50C-407E-A947-70E740481C1C}">
                  <a14:useLocalDpi xmlns:a14="http://schemas.microsoft.com/office/drawing/2010/main" val="0"/>
                </a:ext>
              </a:extLst>
            </a:blip>
            <a:srcRect l="31354" t="43945" r="57536" b="50730"/>
            <a:stretch/>
          </p:blipFill>
          <p:spPr>
            <a:xfrm rot="5879583">
              <a:off x="1468069" y="2089224"/>
              <a:ext cx="508883" cy="182880"/>
            </a:xfrm>
            <a:prstGeom prst="rect">
              <a:avLst/>
            </a:prstGeom>
          </p:spPr>
        </p:pic>
        <p:pic>
          <p:nvPicPr>
            <p:cNvPr id="26" name="Picture 25" descr="opening slides keystone.jpg"/>
            <p:cNvPicPr>
              <a:picLocks noChangeAspect="1"/>
            </p:cNvPicPr>
            <p:nvPr/>
          </p:nvPicPr>
          <p:blipFill rotWithShape="1">
            <a:blip r:embed="rId7">
              <a:extLst>
                <a:ext uri="{28A0092B-C50C-407E-A947-70E740481C1C}">
                  <a14:useLocalDpi xmlns:a14="http://schemas.microsoft.com/office/drawing/2010/main" val="0"/>
                </a:ext>
              </a:extLst>
            </a:blip>
            <a:srcRect l="42534" t="45242" r="46285" b="49711"/>
            <a:stretch/>
          </p:blipFill>
          <p:spPr>
            <a:xfrm rot="20249186">
              <a:off x="1069938" y="1865276"/>
              <a:ext cx="540249" cy="182880"/>
            </a:xfrm>
            <a:prstGeom prst="rect">
              <a:avLst/>
            </a:prstGeom>
          </p:spPr>
        </p:pic>
        <p:pic>
          <p:nvPicPr>
            <p:cNvPr id="27" name="Picture 26" descr="opening slides keystone.jpg"/>
            <p:cNvPicPr>
              <a:picLocks noChangeAspect="1"/>
            </p:cNvPicPr>
            <p:nvPr/>
          </p:nvPicPr>
          <p:blipFill rotWithShape="1">
            <a:blip r:embed="rId6">
              <a:extLst>
                <a:ext uri="{28A0092B-C50C-407E-A947-70E740481C1C}">
                  <a14:useLocalDpi xmlns:a14="http://schemas.microsoft.com/office/drawing/2010/main" val="0"/>
                </a:ext>
              </a:extLst>
            </a:blip>
            <a:srcRect l="31354" t="43945" r="57536" b="50730"/>
            <a:stretch/>
          </p:blipFill>
          <p:spPr>
            <a:xfrm rot="20371695">
              <a:off x="1273796" y="3171043"/>
              <a:ext cx="508883" cy="182880"/>
            </a:xfrm>
            <a:prstGeom prst="rect">
              <a:avLst/>
            </a:prstGeom>
          </p:spPr>
        </p:pic>
        <p:pic>
          <p:nvPicPr>
            <p:cNvPr id="28" name="Picture 27" descr="opening slides keystone.jpg"/>
            <p:cNvPicPr>
              <a:picLocks noChangeAspect="1"/>
            </p:cNvPicPr>
            <p:nvPr/>
          </p:nvPicPr>
          <p:blipFill rotWithShape="1">
            <a:blip r:embed="rId7">
              <a:extLst>
                <a:ext uri="{28A0092B-C50C-407E-A947-70E740481C1C}">
                  <a14:useLocalDpi xmlns:a14="http://schemas.microsoft.com/office/drawing/2010/main" val="0"/>
                </a:ext>
              </a:extLst>
            </a:blip>
            <a:srcRect l="42534" t="45242" r="46285" b="49711"/>
            <a:stretch/>
          </p:blipFill>
          <p:spPr>
            <a:xfrm rot="20249186">
              <a:off x="1909589" y="2237154"/>
              <a:ext cx="540249" cy="182880"/>
            </a:xfrm>
            <a:prstGeom prst="rect">
              <a:avLst/>
            </a:prstGeom>
          </p:spPr>
        </p:pic>
      </p:grpSp>
      <p:pic>
        <p:nvPicPr>
          <p:cNvPr id="29" name="Picture 28" descr="opening slides keystone.jpg"/>
          <p:cNvPicPr>
            <a:picLocks noChangeAspect="1"/>
          </p:cNvPicPr>
          <p:nvPr/>
        </p:nvPicPr>
        <p:blipFill rotWithShape="1">
          <a:blip r:embed="rId7">
            <a:extLst>
              <a:ext uri="{28A0092B-C50C-407E-A947-70E740481C1C}">
                <a14:useLocalDpi xmlns:a14="http://schemas.microsoft.com/office/drawing/2010/main" val="0"/>
              </a:ext>
            </a:extLst>
          </a:blip>
          <a:srcRect l="42534" t="45242" r="46285" b="49711"/>
          <a:stretch/>
        </p:blipFill>
        <p:spPr>
          <a:xfrm rot="21236506">
            <a:off x="1696823" y="1303399"/>
            <a:ext cx="540249" cy="182880"/>
          </a:xfrm>
          <a:prstGeom prst="rect">
            <a:avLst/>
          </a:prstGeom>
        </p:spPr>
      </p:pic>
      <p:sp>
        <p:nvSpPr>
          <p:cNvPr id="30" name="TextBox 29"/>
          <p:cNvSpPr txBox="1"/>
          <p:nvPr/>
        </p:nvSpPr>
        <p:spPr>
          <a:xfrm>
            <a:off x="612511" y="938193"/>
            <a:ext cx="2898224" cy="307777"/>
          </a:xfrm>
          <a:prstGeom prst="rect">
            <a:avLst/>
          </a:prstGeom>
          <a:noFill/>
        </p:spPr>
        <p:txBody>
          <a:bodyPr wrap="none" rtlCol="0">
            <a:spAutoFit/>
          </a:bodyPr>
          <a:lstStyle/>
          <a:p>
            <a:r>
              <a:rPr lang="en-US" sz="1400" b="1" dirty="0">
                <a:latin typeface="Arial"/>
                <a:cs typeface="Arial"/>
              </a:rPr>
              <a:t>Selective metabolite production</a:t>
            </a:r>
          </a:p>
        </p:txBody>
      </p:sp>
      <p:sp>
        <p:nvSpPr>
          <p:cNvPr id="31" name="TextBox 30"/>
          <p:cNvSpPr txBox="1"/>
          <p:nvPr/>
        </p:nvSpPr>
        <p:spPr>
          <a:xfrm>
            <a:off x="9082058" y="936704"/>
            <a:ext cx="2499177" cy="307777"/>
          </a:xfrm>
          <a:prstGeom prst="rect">
            <a:avLst/>
          </a:prstGeom>
          <a:noFill/>
        </p:spPr>
        <p:txBody>
          <a:bodyPr wrap="none" rtlCol="0">
            <a:spAutoFit/>
          </a:bodyPr>
          <a:lstStyle/>
          <a:p>
            <a:r>
              <a:rPr lang="en-US" sz="1400" b="1" dirty="0">
                <a:latin typeface="Arial"/>
                <a:cs typeface="Arial"/>
              </a:rPr>
              <a:t>Altered neuronal activation</a:t>
            </a:r>
          </a:p>
        </p:txBody>
      </p:sp>
      <p:sp>
        <p:nvSpPr>
          <p:cNvPr id="32" name="TextBox 31"/>
          <p:cNvSpPr txBox="1"/>
          <p:nvPr/>
        </p:nvSpPr>
        <p:spPr>
          <a:xfrm>
            <a:off x="4554641" y="4300823"/>
            <a:ext cx="493770" cy="307777"/>
          </a:xfrm>
          <a:prstGeom prst="rect">
            <a:avLst/>
          </a:prstGeom>
          <a:noFill/>
        </p:spPr>
        <p:txBody>
          <a:bodyPr wrap="none" rtlCol="0">
            <a:spAutoFit/>
          </a:bodyPr>
          <a:lstStyle/>
          <a:p>
            <a:r>
              <a:rPr lang="en-US" sz="1400" b="1" dirty="0">
                <a:latin typeface="Arial"/>
                <a:cs typeface="Arial"/>
              </a:rPr>
              <a:t>Gut</a:t>
            </a:r>
          </a:p>
        </p:txBody>
      </p:sp>
      <p:sp>
        <p:nvSpPr>
          <p:cNvPr id="33" name="TextBox 32"/>
          <p:cNvSpPr txBox="1"/>
          <p:nvPr/>
        </p:nvSpPr>
        <p:spPr>
          <a:xfrm>
            <a:off x="7123154" y="4296286"/>
            <a:ext cx="643588" cy="307777"/>
          </a:xfrm>
          <a:prstGeom prst="rect">
            <a:avLst/>
          </a:prstGeom>
          <a:noFill/>
        </p:spPr>
        <p:txBody>
          <a:bodyPr wrap="none" rtlCol="0">
            <a:spAutoFit/>
          </a:bodyPr>
          <a:lstStyle/>
          <a:p>
            <a:r>
              <a:rPr lang="en-US" sz="1400" b="1" dirty="0">
                <a:latin typeface="Arial"/>
                <a:cs typeface="Arial"/>
              </a:rPr>
              <a:t>Brain</a:t>
            </a:r>
          </a:p>
        </p:txBody>
      </p:sp>
      <p:sp>
        <p:nvSpPr>
          <p:cNvPr id="37" name="TextBox 36"/>
          <p:cNvSpPr txBox="1"/>
          <p:nvPr/>
        </p:nvSpPr>
        <p:spPr>
          <a:xfrm>
            <a:off x="1753885" y="2053145"/>
            <a:ext cx="578178" cy="276999"/>
          </a:xfrm>
          <a:prstGeom prst="rect">
            <a:avLst/>
          </a:prstGeom>
          <a:noFill/>
        </p:spPr>
        <p:txBody>
          <a:bodyPr wrap="none" rtlCol="0">
            <a:spAutoFit/>
          </a:bodyPr>
          <a:lstStyle/>
          <a:p>
            <a:r>
              <a:rPr lang="en-US" sz="1200" b="1" dirty="0">
                <a:latin typeface="Arial"/>
                <a:cs typeface="Arial"/>
              </a:rPr>
              <a:t>4EPS</a:t>
            </a:r>
          </a:p>
        </p:txBody>
      </p:sp>
      <p:sp>
        <p:nvSpPr>
          <p:cNvPr id="39" name="TextBox 38"/>
          <p:cNvSpPr txBox="1"/>
          <p:nvPr/>
        </p:nvSpPr>
        <p:spPr>
          <a:xfrm>
            <a:off x="3822017" y="1885623"/>
            <a:ext cx="4547967" cy="923330"/>
          </a:xfrm>
          <a:prstGeom prst="rect">
            <a:avLst/>
          </a:prstGeom>
          <a:noFill/>
        </p:spPr>
        <p:txBody>
          <a:bodyPr wrap="square" rtlCol="0">
            <a:spAutoFit/>
          </a:bodyPr>
          <a:lstStyle/>
          <a:p>
            <a:pPr algn="ctr"/>
            <a:r>
              <a:rPr lang="en-US" b="1" dirty="0">
                <a:latin typeface="Arial"/>
                <a:cs typeface="Arial"/>
              </a:rPr>
              <a:t>By what mechanism does a molecule produced by gut bacteria affect behavior?</a:t>
            </a:r>
            <a:endParaRPr lang="en-US" b="1" i="1" dirty="0">
              <a:latin typeface="Arial"/>
              <a:cs typeface="Arial"/>
            </a:endParaRPr>
          </a:p>
        </p:txBody>
      </p:sp>
    </p:spTree>
    <p:extLst>
      <p:ext uri="{BB962C8B-B14F-4D97-AF65-F5344CB8AC3E}">
        <p14:creationId xmlns:p14="http://schemas.microsoft.com/office/powerpoint/2010/main" val="1289395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3574734" y="175687"/>
            <a:ext cx="5042533" cy="369332"/>
          </a:xfrm>
          <a:prstGeom prst="rect">
            <a:avLst/>
          </a:prstGeom>
          <a:noFill/>
        </p:spPr>
        <p:txBody>
          <a:bodyPr wrap="none" rtlCol="0">
            <a:spAutoFit/>
          </a:bodyPr>
          <a:lstStyle/>
          <a:p>
            <a:r>
              <a:rPr lang="en-US" b="1" dirty="0">
                <a:latin typeface="Arial"/>
                <a:cs typeface="Arial"/>
              </a:rPr>
              <a:t>4EP is activated upon </a:t>
            </a:r>
            <a:r>
              <a:rPr lang="en-US" b="1" dirty="0" err="1">
                <a:latin typeface="Arial"/>
                <a:cs typeface="Arial"/>
              </a:rPr>
              <a:t>sulfation</a:t>
            </a:r>
            <a:r>
              <a:rPr lang="en-US" b="1" dirty="0">
                <a:latin typeface="Arial"/>
                <a:cs typeface="Arial"/>
              </a:rPr>
              <a:t> by SULT1A1</a:t>
            </a:r>
            <a:endParaRPr lang="en-US" b="1" i="1" dirty="0">
              <a:latin typeface="Arial"/>
              <a:cs typeface="Arial"/>
            </a:endParaRPr>
          </a:p>
        </p:txBody>
      </p:sp>
      <p:grpSp>
        <p:nvGrpSpPr>
          <p:cNvPr id="51" name="Group 50"/>
          <p:cNvGrpSpPr>
            <a:grpSpLocks noChangeAspect="1"/>
          </p:cNvGrpSpPr>
          <p:nvPr/>
        </p:nvGrpSpPr>
        <p:grpSpPr>
          <a:xfrm>
            <a:off x="1202729" y="1103896"/>
            <a:ext cx="10018503" cy="1984039"/>
            <a:chOff x="192165" y="12117137"/>
            <a:chExt cx="15802495" cy="3129485"/>
          </a:xfrm>
        </p:grpSpPr>
        <p:grpSp>
          <p:nvGrpSpPr>
            <p:cNvPr id="52" name="Group 51"/>
            <p:cNvGrpSpPr>
              <a:grpSpLocks noChangeAspect="1"/>
            </p:cNvGrpSpPr>
            <p:nvPr/>
          </p:nvGrpSpPr>
          <p:grpSpPr>
            <a:xfrm>
              <a:off x="192165" y="12117137"/>
              <a:ext cx="15802495" cy="3129485"/>
              <a:chOff x="747120" y="3241726"/>
              <a:chExt cx="10388137" cy="2057243"/>
            </a:xfrm>
          </p:grpSpPr>
          <p:sp>
            <p:nvSpPr>
              <p:cNvPr id="54" name="Rectangle 53"/>
              <p:cNvSpPr/>
              <p:nvPr/>
            </p:nvSpPr>
            <p:spPr>
              <a:xfrm>
                <a:off x="2554551" y="3578038"/>
                <a:ext cx="8232497" cy="1720931"/>
              </a:xfrm>
              <a:prstGeom prst="rect">
                <a:avLst/>
              </a:prstGeom>
              <a:solidFill>
                <a:srgbClr val="A6A6A6"/>
              </a:solidFill>
              <a:ln w="19050"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sp>
            <p:nvSpPr>
              <p:cNvPr id="55" name="Rectangle 54"/>
              <p:cNvSpPr/>
              <p:nvPr/>
            </p:nvSpPr>
            <p:spPr>
              <a:xfrm>
                <a:off x="8177627" y="3624815"/>
                <a:ext cx="2550706" cy="1622775"/>
              </a:xfrm>
              <a:prstGeom prst="rect">
                <a:avLst/>
              </a:prstGeom>
              <a:solidFill>
                <a:schemeClr val="bg1">
                  <a:lumMod val="85000"/>
                  <a:alpha val="51000"/>
                </a:schemeClr>
              </a:solidFill>
              <a:ln w="3175"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Arial"/>
                </a:endParaRPr>
              </a:p>
            </p:txBody>
          </p:sp>
          <p:sp>
            <p:nvSpPr>
              <p:cNvPr id="56" name="Rectangle 55"/>
              <p:cNvSpPr/>
              <p:nvPr/>
            </p:nvSpPr>
            <p:spPr>
              <a:xfrm>
                <a:off x="2619122" y="3624815"/>
                <a:ext cx="5558505" cy="1622775"/>
              </a:xfrm>
              <a:prstGeom prst="rect">
                <a:avLst/>
              </a:prstGeom>
              <a:solidFill>
                <a:schemeClr val="bg1">
                  <a:lumMod val="85000"/>
                  <a:alpha val="51000"/>
                </a:schemeClr>
              </a:solidFill>
              <a:ln w="6350"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pic>
            <p:nvPicPr>
              <p:cNvPr id="57"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20" y="4027568"/>
                <a:ext cx="1689122" cy="820431"/>
              </a:xfrm>
              <a:prstGeom prst="rect">
                <a:avLst/>
              </a:prstGeom>
            </p:spPr>
          </p:pic>
          <p:pic>
            <p:nvPicPr>
              <p:cNvPr id="65"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3850" y="3920870"/>
                <a:ext cx="1681079" cy="820431"/>
              </a:xfrm>
              <a:prstGeom prst="rect">
                <a:avLst/>
              </a:prstGeom>
            </p:spPr>
          </p:pic>
          <p:pic>
            <p:nvPicPr>
              <p:cNvPr id="66"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1504" y="4229888"/>
                <a:ext cx="1174342" cy="546954"/>
              </a:xfrm>
              <a:prstGeom prst="rect">
                <a:avLst/>
              </a:prstGeom>
            </p:spPr>
          </p:pic>
          <p:sp>
            <p:nvSpPr>
              <p:cNvPr id="73" name="テキスト ボックス 11"/>
              <p:cNvSpPr txBox="1"/>
              <p:nvPr/>
            </p:nvSpPr>
            <p:spPr>
              <a:xfrm>
                <a:off x="4295856" y="3241728"/>
                <a:ext cx="2205036" cy="35104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b="1" i="1" u="none" strike="noStrike" kern="0" cap="none" spc="0" normalizeH="0" baseline="0" noProof="0" dirty="0" err="1">
                    <a:ln>
                      <a:noFill/>
                    </a:ln>
                    <a:solidFill>
                      <a:sysClr val="windowText" lastClr="000000"/>
                    </a:solidFill>
                    <a:effectLst/>
                    <a:uLnTx/>
                    <a:uFillTx/>
                    <a:latin typeface="Arial"/>
                    <a:cs typeface="Arial"/>
                  </a:rPr>
                  <a:t>Bacteroides</a:t>
                </a:r>
                <a:r>
                  <a:rPr kumimoji="1" lang="en-US" altLang="ja-JP" sz="1600" b="1" i="1" u="none" strike="noStrike" kern="0" cap="none" spc="0" normalizeH="0" baseline="0" noProof="0" dirty="0">
                    <a:ln>
                      <a:noFill/>
                    </a:ln>
                    <a:solidFill>
                      <a:sysClr val="windowText" lastClr="000000"/>
                    </a:solidFill>
                    <a:effectLst/>
                    <a:uLnTx/>
                    <a:uFillTx/>
                    <a:latin typeface="Arial"/>
                    <a:cs typeface="Arial"/>
                  </a:rPr>
                  <a:t> </a:t>
                </a:r>
                <a:r>
                  <a:rPr kumimoji="1" lang="en-US" altLang="ja-JP" sz="1600" b="1" i="1" u="none" strike="noStrike" kern="0" cap="none" spc="0" normalizeH="0" baseline="0" noProof="0" dirty="0" err="1">
                    <a:ln>
                      <a:noFill/>
                    </a:ln>
                    <a:solidFill>
                      <a:sysClr val="windowText" lastClr="000000"/>
                    </a:solidFill>
                    <a:effectLst/>
                    <a:uLnTx/>
                    <a:uFillTx/>
                    <a:latin typeface="Arial"/>
                    <a:cs typeface="Arial"/>
                  </a:rPr>
                  <a:t>ovatus</a:t>
                </a:r>
                <a:endParaRPr kumimoji="1" lang="ja-JP" altLang="en-US" sz="1600" b="1" i="1" u="none" strike="noStrike" kern="0" cap="none" spc="0" normalizeH="0" baseline="0" noProof="0" dirty="0">
                  <a:ln>
                    <a:noFill/>
                  </a:ln>
                  <a:solidFill>
                    <a:sysClr val="windowText" lastClr="000000"/>
                  </a:solidFill>
                  <a:effectLst/>
                  <a:uLnTx/>
                  <a:uFillTx/>
                  <a:latin typeface="Arial"/>
                  <a:cs typeface="Arial"/>
                </a:endParaRPr>
              </a:p>
            </p:txBody>
          </p:sp>
          <p:cxnSp>
            <p:nvCxnSpPr>
              <p:cNvPr id="83" name="直線矢印コネクタ 23"/>
              <p:cNvCxnSpPr/>
              <p:nvPr/>
            </p:nvCxnSpPr>
            <p:spPr>
              <a:xfrm>
                <a:off x="2693834" y="4475718"/>
                <a:ext cx="1542816" cy="0"/>
              </a:xfrm>
              <a:prstGeom prst="straightConnector1">
                <a:avLst/>
              </a:prstGeom>
              <a:noFill/>
              <a:ln w="38100" cap="flat" cmpd="sng" algn="ctr">
                <a:solidFill>
                  <a:srgbClr val="000000"/>
                </a:solidFill>
                <a:prstDash val="solid"/>
                <a:miter lim="800000"/>
                <a:headEnd type="none"/>
                <a:tailEnd type="triangle"/>
              </a:ln>
              <a:effectLst/>
            </p:spPr>
          </p:cxnSp>
          <p:cxnSp>
            <p:nvCxnSpPr>
              <p:cNvPr id="84" name="直線矢印コネクタ 24"/>
              <p:cNvCxnSpPr/>
              <p:nvPr/>
            </p:nvCxnSpPr>
            <p:spPr>
              <a:xfrm>
                <a:off x="6019677" y="4475718"/>
                <a:ext cx="901420" cy="0"/>
              </a:xfrm>
              <a:prstGeom prst="straightConnector1">
                <a:avLst/>
              </a:prstGeom>
              <a:noFill/>
              <a:ln w="38100" cap="flat" cmpd="sng" algn="ctr">
                <a:solidFill>
                  <a:srgbClr val="000000"/>
                </a:solidFill>
                <a:prstDash val="solid"/>
                <a:miter lim="800000"/>
                <a:headEnd type="none"/>
                <a:tailEnd type="triangle"/>
              </a:ln>
              <a:effectLst/>
            </p:spPr>
          </p:cxnSp>
          <p:sp>
            <p:nvSpPr>
              <p:cNvPr id="85" name="テキスト ボックス 25"/>
              <p:cNvSpPr txBox="1"/>
              <p:nvPr/>
            </p:nvSpPr>
            <p:spPr>
              <a:xfrm>
                <a:off x="5797237" y="3916512"/>
                <a:ext cx="1235226" cy="55388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PAD</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a:t>
                </a:r>
                <a:r>
                  <a:rPr kumimoji="1" lang="en-US" altLang="ja-JP" sz="1400" b="1" i="1" u="none" strike="noStrike" kern="0" cap="none" spc="0" normalizeH="0" baseline="0" noProof="0" dirty="0">
                    <a:ln>
                      <a:noFill/>
                    </a:ln>
                    <a:solidFill>
                      <a:sysClr val="windowText" lastClr="000000"/>
                    </a:solidFill>
                    <a:effectLst/>
                    <a:uLnTx/>
                    <a:uFillTx/>
                    <a:latin typeface="Arial"/>
                    <a:cs typeface="Arial"/>
                  </a:rPr>
                  <a:t>B. </a:t>
                </a:r>
                <a:r>
                  <a:rPr kumimoji="1" lang="en-US" altLang="ja-JP" sz="1400" b="1" i="1" u="none" strike="noStrike" kern="0" cap="none" spc="0" normalizeH="0" baseline="0" noProof="0" dirty="0" err="1">
                    <a:ln>
                      <a:noFill/>
                    </a:ln>
                    <a:solidFill>
                      <a:sysClr val="windowText" lastClr="000000"/>
                    </a:solidFill>
                    <a:effectLst/>
                    <a:uLnTx/>
                    <a:uFillTx/>
                    <a:latin typeface="Arial"/>
                    <a:cs typeface="Arial"/>
                  </a:rPr>
                  <a:t>subtilis</a:t>
                </a:r>
                <a:r>
                  <a:rPr kumimoji="1" lang="en-US" altLang="ja-JP" sz="1400" b="1" i="0" u="none" strike="noStrike" kern="0" cap="none" spc="0" normalizeH="0" baseline="0" noProof="0" dirty="0">
                    <a:ln>
                      <a:noFill/>
                    </a:ln>
                    <a:solidFill>
                      <a:sysClr val="windowText" lastClr="000000"/>
                    </a:solidFill>
                    <a:effectLst/>
                    <a:uLnTx/>
                    <a:uFillTx/>
                    <a:latin typeface="Arial"/>
                    <a:cs typeface="Arial"/>
                  </a:rPr>
                  <a:t>)</a:t>
                </a:r>
              </a:p>
            </p:txBody>
          </p:sp>
          <p:sp>
            <p:nvSpPr>
              <p:cNvPr id="86" name="テキスト ボックス 26"/>
              <p:cNvSpPr txBox="1"/>
              <p:nvPr/>
            </p:nvSpPr>
            <p:spPr>
              <a:xfrm>
                <a:off x="2973677" y="4124732"/>
                <a:ext cx="988387" cy="3191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BO_1194</a:t>
                </a:r>
              </a:p>
            </p:txBody>
          </p:sp>
          <p:sp>
            <p:nvSpPr>
              <p:cNvPr id="87" name="テキスト ボックス 11"/>
              <p:cNvSpPr txBox="1"/>
              <p:nvPr/>
            </p:nvSpPr>
            <p:spPr>
              <a:xfrm>
                <a:off x="8156727" y="3241726"/>
                <a:ext cx="2978530" cy="3510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b="1" i="1" u="none" strike="noStrike" kern="0" cap="none" spc="0" normalizeH="0" baseline="0" noProof="0" dirty="0">
                    <a:ln>
                      <a:noFill/>
                    </a:ln>
                    <a:solidFill>
                      <a:sysClr val="windowText" lastClr="000000"/>
                    </a:solidFill>
                    <a:effectLst/>
                    <a:uLnTx/>
                    <a:uFillTx/>
                    <a:latin typeface="Arial"/>
                    <a:cs typeface="Arial"/>
                  </a:rPr>
                  <a:t>Lactobacillus </a:t>
                </a:r>
                <a:r>
                  <a:rPr kumimoji="1" lang="en-US" altLang="ja-JP" sz="1600" b="1" i="1" u="none" strike="noStrike" kern="0" cap="none" spc="0" normalizeH="0" baseline="0" noProof="0" dirty="0" err="1">
                    <a:ln>
                      <a:noFill/>
                    </a:ln>
                    <a:solidFill>
                      <a:sysClr val="windowText" lastClr="000000"/>
                    </a:solidFill>
                    <a:effectLst/>
                    <a:uLnTx/>
                    <a:uFillTx/>
                    <a:latin typeface="Arial"/>
                    <a:cs typeface="Arial"/>
                  </a:rPr>
                  <a:t>plantarum</a:t>
                </a:r>
                <a:endParaRPr kumimoji="1" lang="ja-JP" altLang="en-US" sz="1600" b="1" i="1" u="none" strike="noStrike" kern="0" cap="none" spc="0" normalizeH="0" baseline="0" noProof="0" dirty="0">
                  <a:ln>
                    <a:noFill/>
                  </a:ln>
                  <a:solidFill>
                    <a:sysClr val="windowText" lastClr="000000"/>
                  </a:solidFill>
                  <a:effectLst/>
                  <a:uLnTx/>
                  <a:uFillTx/>
                  <a:latin typeface="Arial"/>
                  <a:cs typeface="Arial"/>
                </a:endParaRPr>
              </a:p>
            </p:txBody>
          </p:sp>
          <p:cxnSp>
            <p:nvCxnSpPr>
              <p:cNvPr id="88" name="直線矢印コネクタ 24"/>
              <p:cNvCxnSpPr/>
              <p:nvPr/>
            </p:nvCxnSpPr>
            <p:spPr>
              <a:xfrm>
                <a:off x="8377911" y="4475718"/>
                <a:ext cx="538325" cy="0"/>
              </a:xfrm>
              <a:prstGeom prst="straightConnector1">
                <a:avLst/>
              </a:prstGeom>
              <a:noFill/>
              <a:ln w="38100" cap="flat" cmpd="sng" algn="ctr">
                <a:solidFill>
                  <a:srgbClr val="000000"/>
                </a:solidFill>
                <a:prstDash val="solid"/>
                <a:miter lim="800000"/>
                <a:headEnd type="none"/>
                <a:tailEnd type="triangle"/>
              </a:ln>
              <a:effectLst/>
            </p:spPr>
          </p:cxnSp>
          <p:sp>
            <p:nvSpPr>
              <p:cNvPr id="89" name="TextBox 88"/>
              <p:cNvSpPr txBox="1"/>
              <p:nvPr/>
            </p:nvSpPr>
            <p:spPr>
              <a:xfrm>
                <a:off x="4378908" y="4756690"/>
                <a:ext cx="1681308" cy="3191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cs typeface="Arial"/>
                  </a:rPr>
                  <a:t>P- </a:t>
                </a:r>
                <a:r>
                  <a:rPr kumimoji="0" lang="en-US" sz="1400" b="1" i="0" u="none" strike="noStrike" kern="0" cap="none" spc="0" normalizeH="0" baseline="0" noProof="0" dirty="0" err="1">
                    <a:ln>
                      <a:noFill/>
                    </a:ln>
                    <a:solidFill>
                      <a:sysClr val="windowText" lastClr="000000"/>
                    </a:solidFill>
                    <a:effectLst/>
                    <a:uLnTx/>
                    <a:uFillTx/>
                    <a:latin typeface="Arial"/>
                    <a:cs typeface="Arial"/>
                  </a:rPr>
                  <a:t>coumaric</a:t>
                </a:r>
                <a:r>
                  <a:rPr kumimoji="0" lang="en-US" sz="1400" b="1" i="0" u="none" strike="noStrike" kern="0" cap="none" spc="0" normalizeH="0" baseline="0" noProof="0" dirty="0">
                    <a:ln>
                      <a:noFill/>
                    </a:ln>
                    <a:solidFill>
                      <a:sysClr val="windowText" lastClr="000000"/>
                    </a:solidFill>
                    <a:effectLst/>
                    <a:uLnTx/>
                    <a:uFillTx/>
                    <a:latin typeface="Arial"/>
                    <a:cs typeface="Arial"/>
                  </a:rPr>
                  <a:t> acid</a:t>
                </a:r>
              </a:p>
            </p:txBody>
          </p:sp>
          <p:sp>
            <p:nvSpPr>
              <p:cNvPr id="90" name="TextBox 89"/>
              <p:cNvSpPr txBox="1"/>
              <p:nvPr/>
            </p:nvSpPr>
            <p:spPr>
              <a:xfrm>
                <a:off x="1172624" y="3889068"/>
                <a:ext cx="976012" cy="3191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cs typeface="Arial"/>
                  </a:rPr>
                  <a:t>Tyrosine</a:t>
                </a:r>
              </a:p>
            </p:txBody>
          </p:sp>
          <p:sp>
            <p:nvSpPr>
              <p:cNvPr id="91" name="TextBox 90"/>
              <p:cNvSpPr txBox="1"/>
              <p:nvPr/>
            </p:nvSpPr>
            <p:spPr>
              <a:xfrm>
                <a:off x="8448508" y="4159847"/>
                <a:ext cx="214085" cy="2427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Arial"/>
                    <a:cs typeface="Arial"/>
                  </a:rPr>
                  <a:t>?</a:t>
                </a:r>
              </a:p>
            </p:txBody>
          </p:sp>
          <p:sp>
            <p:nvSpPr>
              <p:cNvPr id="92" name="テキスト ボックス 10"/>
              <p:cNvSpPr txBox="1"/>
              <p:nvPr/>
            </p:nvSpPr>
            <p:spPr>
              <a:xfrm>
                <a:off x="9330802" y="4756690"/>
                <a:ext cx="1444150" cy="31650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4-ethylphenol</a:t>
                </a:r>
              </a:p>
            </p:txBody>
          </p:sp>
          <p:grpSp>
            <p:nvGrpSpPr>
              <p:cNvPr id="93" name="Group 92"/>
              <p:cNvGrpSpPr/>
              <p:nvPr/>
            </p:nvGrpSpPr>
            <p:grpSpPr>
              <a:xfrm>
                <a:off x="9152749" y="4194346"/>
                <a:ext cx="1133515" cy="546954"/>
                <a:chOff x="6769560" y="3402121"/>
                <a:chExt cx="1133515" cy="546954"/>
              </a:xfrm>
            </p:grpSpPr>
            <p:pic>
              <p:nvPicPr>
                <p:cNvPr id="97"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560" y="3402121"/>
                  <a:ext cx="965213" cy="546954"/>
                </a:xfrm>
                <a:prstGeom prst="rect">
                  <a:avLst/>
                </a:prstGeom>
              </p:spPr>
            </p:pic>
            <p:cxnSp>
              <p:nvCxnSpPr>
                <p:cNvPr id="98" name="Straight Connector 97"/>
                <p:cNvCxnSpPr/>
                <p:nvPr/>
              </p:nvCxnSpPr>
              <p:spPr>
                <a:xfrm>
                  <a:off x="7695200" y="3412883"/>
                  <a:ext cx="207875" cy="149296"/>
                </a:xfrm>
                <a:prstGeom prst="line">
                  <a:avLst/>
                </a:prstGeom>
                <a:noFill/>
                <a:ln w="6350" cap="flat" cmpd="sng" algn="ctr">
                  <a:solidFill>
                    <a:sysClr val="windowText" lastClr="000000"/>
                  </a:solidFill>
                  <a:prstDash val="solid"/>
                  <a:miter lim="800000"/>
                </a:ln>
                <a:effectLst/>
              </p:spPr>
            </p:cxnSp>
          </p:grpSp>
          <p:sp>
            <p:nvSpPr>
              <p:cNvPr id="94" name="Oval 93"/>
              <p:cNvSpPr/>
              <p:nvPr/>
            </p:nvSpPr>
            <p:spPr>
              <a:xfrm>
                <a:off x="8997067" y="4533117"/>
                <a:ext cx="414332" cy="343407"/>
              </a:xfrm>
              <a:prstGeom prst="ellipse">
                <a:avLst/>
              </a:prstGeom>
              <a:noFill/>
              <a:ln w="28575"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sp>
            <p:nvSpPr>
              <p:cNvPr id="95" name="TextBox 94"/>
              <p:cNvSpPr txBox="1"/>
              <p:nvPr/>
            </p:nvSpPr>
            <p:spPr>
              <a:xfrm>
                <a:off x="8579472" y="3794908"/>
                <a:ext cx="1640870" cy="319133"/>
              </a:xfrm>
              <a:prstGeom prst="rect">
                <a:avLst/>
              </a:prstGeom>
              <a:noFill/>
              <a:ln>
                <a:solidFill>
                  <a:srgbClr val="8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800000"/>
                    </a:solidFill>
                    <a:effectLst/>
                    <a:uLnTx/>
                    <a:uFillTx/>
                    <a:latin typeface="Arial"/>
                    <a:cs typeface="Arial"/>
                  </a:rPr>
                  <a:t>Sulfated by host</a:t>
                </a:r>
              </a:p>
            </p:txBody>
          </p:sp>
          <p:sp>
            <p:nvSpPr>
              <p:cNvPr id="96" name="TextBox 95"/>
              <p:cNvSpPr txBox="1"/>
              <p:nvPr/>
            </p:nvSpPr>
            <p:spPr>
              <a:xfrm>
                <a:off x="6768711" y="4756690"/>
                <a:ext cx="1433235" cy="31650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cs typeface="Arial"/>
                  </a:rPr>
                  <a:t>4-vinylphenol</a:t>
                </a:r>
              </a:p>
            </p:txBody>
          </p:sp>
        </p:grpSp>
        <p:cxnSp>
          <p:nvCxnSpPr>
            <p:cNvPr id="53" name="Straight Arrow Connector 52"/>
            <p:cNvCxnSpPr/>
            <p:nvPr/>
          </p:nvCxnSpPr>
          <p:spPr>
            <a:xfrm>
              <a:off x="13056738" y="13398791"/>
              <a:ext cx="0" cy="659533"/>
            </a:xfrm>
            <a:prstGeom prst="straightConnector1">
              <a:avLst/>
            </a:prstGeom>
            <a:noFill/>
            <a:ln w="38100" cap="flat" cmpd="sng" algn="ctr">
              <a:solidFill>
                <a:srgbClr val="800000"/>
              </a:solidFill>
              <a:prstDash val="solid"/>
              <a:miter lim="800000"/>
              <a:headEnd type="none"/>
              <a:tailEnd type="triangle"/>
            </a:ln>
            <a:effectLst/>
          </p:spPr>
        </p:cxnSp>
      </p:grpSp>
    </p:spTree>
    <p:extLst>
      <p:ext uri="{BB962C8B-B14F-4D97-AF65-F5344CB8AC3E}">
        <p14:creationId xmlns:p14="http://schemas.microsoft.com/office/powerpoint/2010/main" val="395526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99261" y="3833833"/>
            <a:ext cx="3800355" cy="2736077"/>
            <a:chOff x="806372" y="568036"/>
            <a:chExt cx="3800355" cy="2736077"/>
          </a:xfrm>
        </p:grpSpPr>
        <p:sp>
          <p:nvSpPr>
            <p:cNvPr id="45" name="TextBox 44">
              <a:extLst>
                <a:ext uri="{FF2B5EF4-FFF2-40B4-BE49-F238E27FC236}">
                  <a16:creationId xmlns:a16="http://schemas.microsoft.com/office/drawing/2014/main" xmlns="" id="{57E7CD39-5B19-4646-B717-D356E23F451C}"/>
                </a:ext>
              </a:extLst>
            </p:cNvPr>
            <p:cNvSpPr txBox="1"/>
            <p:nvPr/>
          </p:nvSpPr>
          <p:spPr>
            <a:xfrm>
              <a:off x="1680378" y="3027114"/>
              <a:ext cx="637990" cy="276999"/>
            </a:xfrm>
            <a:prstGeom prst="rect">
              <a:avLst/>
            </a:prstGeom>
            <a:noFill/>
          </p:spPr>
          <p:txBody>
            <a:bodyPr wrap="none" rtlCol="0">
              <a:spAutoFit/>
            </a:bodyPr>
            <a:lstStyle/>
            <a:p>
              <a:pPr algn="ctr"/>
              <a:r>
                <a:rPr lang="en-US" sz="1200" b="1" dirty="0">
                  <a:latin typeface="Arial"/>
                  <a:cs typeface="Arial"/>
                </a:rPr>
                <a:t>Saline</a:t>
              </a:r>
            </a:p>
          </p:txBody>
        </p:sp>
        <p:sp>
          <p:nvSpPr>
            <p:cNvPr id="46" name="TextBox 45">
              <a:extLst>
                <a:ext uri="{FF2B5EF4-FFF2-40B4-BE49-F238E27FC236}">
                  <a16:creationId xmlns:a16="http://schemas.microsoft.com/office/drawing/2014/main" xmlns="" id="{C7930954-877D-224E-BF1D-CA2FD70331B2}"/>
                </a:ext>
              </a:extLst>
            </p:cNvPr>
            <p:cNvSpPr txBox="1"/>
            <p:nvPr/>
          </p:nvSpPr>
          <p:spPr>
            <a:xfrm>
              <a:off x="2395385" y="3027114"/>
              <a:ext cx="578178" cy="276999"/>
            </a:xfrm>
            <a:prstGeom prst="rect">
              <a:avLst/>
            </a:prstGeom>
            <a:noFill/>
          </p:spPr>
          <p:txBody>
            <a:bodyPr wrap="none" rtlCol="0">
              <a:spAutoFit/>
            </a:bodyPr>
            <a:lstStyle/>
            <a:p>
              <a:pPr algn="ctr"/>
              <a:r>
                <a:rPr lang="en-US" sz="1200" b="1" dirty="0">
                  <a:latin typeface="Arial"/>
                  <a:cs typeface="Arial"/>
                </a:rPr>
                <a:t>4EPS</a:t>
              </a:r>
            </a:p>
          </p:txBody>
        </p:sp>
        <p:sp>
          <p:nvSpPr>
            <p:cNvPr id="48" name="TextBox 47">
              <a:extLst>
                <a:ext uri="{FF2B5EF4-FFF2-40B4-BE49-F238E27FC236}">
                  <a16:creationId xmlns:a16="http://schemas.microsoft.com/office/drawing/2014/main" xmlns="" id="{B9679BAD-5543-8E45-9EE4-7374D567B937}"/>
                </a:ext>
              </a:extLst>
            </p:cNvPr>
            <p:cNvSpPr txBox="1"/>
            <p:nvPr/>
          </p:nvSpPr>
          <p:spPr>
            <a:xfrm>
              <a:off x="3142639" y="3027114"/>
              <a:ext cx="472756" cy="276999"/>
            </a:xfrm>
            <a:prstGeom prst="rect">
              <a:avLst/>
            </a:prstGeom>
            <a:noFill/>
          </p:spPr>
          <p:txBody>
            <a:bodyPr wrap="none" rtlCol="0">
              <a:spAutoFit/>
            </a:bodyPr>
            <a:lstStyle/>
            <a:p>
              <a:pPr algn="ctr"/>
              <a:r>
                <a:rPr lang="en-US" sz="1200" b="1" dirty="0">
                  <a:latin typeface="Arial"/>
                  <a:cs typeface="Arial"/>
                </a:rPr>
                <a:t>4EP</a:t>
              </a:r>
            </a:p>
          </p:txBody>
        </p:sp>
        <p:sp>
          <p:nvSpPr>
            <p:cNvPr id="49" name="TextBox 48">
              <a:extLst>
                <a:ext uri="{FF2B5EF4-FFF2-40B4-BE49-F238E27FC236}">
                  <a16:creationId xmlns:a16="http://schemas.microsoft.com/office/drawing/2014/main" xmlns="" id="{FA476119-5027-DB4F-9D0C-9F8E330822F6}"/>
                </a:ext>
              </a:extLst>
            </p:cNvPr>
            <p:cNvSpPr txBox="1"/>
            <p:nvPr/>
          </p:nvSpPr>
          <p:spPr>
            <a:xfrm>
              <a:off x="3900966" y="3027114"/>
              <a:ext cx="398441" cy="276999"/>
            </a:xfrm>
            <a:prstGeom prst="rect">
              <a:avLst/>
            </a:prstGeom>
            <a:noFill/>
          </p:spPr>
          <p:txBody>
            <a:bodyPr wrap="none" rtlCol="0">
              <a:spAutoFit/>
            </a:bodyPr>
            <a:lstStyle/>
            <a:p>
              <a:pPr algn="ctr"/>
              <a:r>
                <a:rPr lang="en-US" sz="1200" b="1" dirty="0">
                  <a:latin typeface="Arial"/>
                  <a:cs typeface="Arial"/>
                </a:rPr>
                <a:t>PC</a:t>
              </a:r>
            </a:p>
          </p:txBody>
        </p:sp>
        <p:pic>
          <p:nvPicPr>
            <p:cNvPr id="5" name="Picture 4">
              <a:extLst>
                <a:ext uri="{FF2B5EF4-FFF2-40B4-BE49-F238E27FC236}">
                  <a16:creationId xmlns:a16="http://schemas.microsoft.com/office/drawing/2014/main" xmlns="" id="{A897DE28-B9AC-6F46-B6FF-7D3CC2D8B1CE}"/>
                </a:ext>
              </a:extLst>
            </p:cNvPr>
            <p:cNvPicPr>
              <a:picLocks noChangeAspect="1"/>
            </p:cNvPicPr>
            <p:nvPr/>
          </p:nvPicPr>
          <p:blipFill rotWithShape="1">
            <a:blip r:embed="rId3"/>
            <a:srcRect b="16609"/>
            <a:stretch/>
          </p:blipFill>
          <p:spPr>
            <a:xfrm>
              <a:off x="806372" y="568036"/>
              <a:ext cx="3800355" cy="2473479"/>
            </a:xfrm>
            <a:prstGeom prst="rect">
              <a:avLst/>
            </a:prstGeom>
          </p:spPr>
        </p:pic>
        <p:sp>
          <p:nvSpPr>
            <p:cNvPr id="9" name="Rectangle 8">
              <a:extLst>
                <a:ext uri="{FF2B5EF4-FFF2-40B4-BE49-F238E27FC236}">
                  <a16:creationId xmlns:a16="http://schemas.microsoft.com/office/drawing/2014/main" xmlns="" id="{D69E44E8-967B-5A4F-80BA-AFC10FB7B78B}"/>
                </a:ext>
              </a:extLst>
            </p:cNvPr>
            <p:cNvSpPr/>
            <p:nvPr/>
          </p:nvSpPr>
          <p:spPr>
            <a:xfrm>
              <a:off x="1842656" y="751207"/>
              <a:ext cx="873682" cy="272492"/>
            </a:xfrm>
            <a:prstGeom prst="rect">
              <a:avLst/>
            </a:prstGeom>
            <a:solidFill>
              <a:schemeClr val="bg1"/>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Connector 66">
              <a:extLst>
                <a:ext uri="{FF2B5EF4-FFF2-40B4-BE49-F238E27FC236}">
                  <a16:creationId xmlns:a16="http://schemas.microsoft.com/office/drawing/2014/main" xmlns="" id="{39A7CC26-516A-4A4E-A762-CFEBE0D58579}"/>
                </a:ext>
              </a:extLst>
            </p:cNvPr>
            <p:cNvCxnSpPr>
              <a:cxnSpLocks/>
            </p:cNvCxnSpPr>
            <p:nvPr/>
          </p:nvCxnSpPr>
          <p:spPr>
            <a:xfrm>
              <a:off x="2075913" y="905247"/>
              <a:ext cx="64008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9FAB7337-FC95-4144-A9FA-0096DA2C5FF5}"/>
                </a:ext>
              </a:extLst>
            </p:cNvPr>
            <p:cNvSpPr txBox="1"/>
            <p:nvPr/>
          </p:nvSpPr>
          <p:spPr>
            <a:xfrm>
              <a:off x="2254116" y="720441"/>
              <a:ext cx="3032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grpSp>
      <p:grpSp>
        <p:nvGrpSpPr>
          <p:cNvPr id="6" name="Group 5"/>
          <p:cNvGrpSpPr/>
          <p:nvPr/>
        </p:nvGrpSpPr>
        <p:grpSpPr>
          <a:xfrm>
            <a:off x="8941326" y="3760765"/>
            <a:ext cx="2963953" cy="2901364"/>
            <a:chOff x="9093723" y="3760765"/>
            <a:chExt cx="2963953" cy="2901364"/>
          </a:xfrm>
        </p:grpSpPr>
        <p:grpSp>
          <p:nvGrpSpPr>
            <p:cNvPr id="21" name="Group 20">
              <a:extLst>
                <a:ext uri="{FF2B5EF4-FFF2-40B4-BE49-F238E27FC236}">
                  <a16:creationId xmlns:a16="http://schemas.microsoft.com/office/drawing/2014/main" xmlns="" id="{1BF0320B-5D32-7C48-9ACC-3E075E7A6B15}"/>
                </a:ext>
              </a:extLst>
            </p:cNvPr>
            <p:cNvGrpSpPr>
              <a:grpSpLocks noChangeAspect="1"/>
            </p:cNvGrpSpPr>
            <p:nvPr/>
          </p:nvGrpSpPr>
          <p:grpSpPr>
            <a:xfrm>
              <a:off x="9310698" y="3760765"/>
              <a:ext cx="2746978" cy="2901364"/>
              <a:chOff x="4644075" y="16891876"/>
              <a:chExt cx="3479466" cy="3675013"/>
            </a:xfrm>
          </p:grpSpPr>
          <p:pic>
            <p:nvPicPr>
              <p:cNvPr id="22" name="Picture 21">
                <a:extLst>
                  <a:ext uri="{FF2B5EF4-FFF2-40B4-BE49-F238E27FC236}">
                    <a16:creationId xmlns:a16="http://schemas.microsoft.com/office/drawing/2014/main" xmlns="" id="{E11F1546-9AAB-A244-A2C4-D134385ECC5C}"/>
                  </a:ext>
                </a:extLst>
              </p:cNvPr>
              <p:cNvPicPr>
                <a:picLocks noChangeAspect="1"/>
              </p:cNvPicPr>
              <p:nvPr/>
            </p:nvPicPr>
            <p:blipFill rotWithShape="1">
              <a:blip r:embed="rId4"/>
              <a:srcRect l="7365" t="10552" b="29726"/>
              <a:stretch/>
            </p:blipFill>
            <p:spPr>
              <a:xfrm>
                <a:off x="4644075" y="17018907"/>
                <a:ext cx="3479466" cy="3075748"/>
              </a:xfrm>
              <a:prstGeom prst="rect">
                <a:avLst/>
              </a:prstGeom>
            </p:spPr>
          </p:pic>
          <p:sp>
            <p:nvSpPr>
              <p:cNvPr id="23" name="TextBox 22">
                <a:extLst>
                  <a:ext uri="{FF2B5EF4-FFF2-40B4-BE49-F238E27FC236}">
                    <a16:creationId xmlns:a16="http://schemas.microsoft.com/office/drawing/2014/main" xmlns="" id="{C2E56BA3-856B-8444-942A-A8EF45A0D9C7}"/>
                  </a:ext>
                </a:extLst>
              </p:cNvPr>
              <p:cNvSpPr txBox="1"/>
              <p:nvPr/>
            </p:nvSpPr>
            <p:spPr>
              <a:xfrm>
                <a:off x="5675354" y="20301132"/>
                <a:ext cx="779552" cy="265757"/>
              </a:xfrm>
              <a:prstGeom prst="rect">
                <a:avLst/>
              </a:prstGeom>
              <a:noFill/>
            </p:spPr>
            <p:txBody>
              <a:bodyPr wrap="none" rtlCol="0">
                <a:spAutoFit/>
              </a:bodyPr>
              <a:lstStyle/>
              <a:p>
                <a:r>
                  <a:rPr lang="en-US" sz="1400" b="1" dirty="0"/>
                  <a:t>Substrate</a:t>
                </a:r>
              </a:p>
            </p:txBody>
          </p:sp>
          <p:sp>
            <p:nvSpPr>
              <p:cNvPr id="24" name="TextBox 23">
                <a:extLst>
                  <a:ext uri="{FF2B5EF4-FFF2-40B4-BE49-F238E27FC236}">
                    <a16:creationId xmlns:a16="http://schemas.microsoft.com/office/drawing/2014/main" xmlns="" id="{E62CD74D-C1D2-C84F-9E8D-FBF387502BFE}"/>
                  </a:ext>
                </a:extLst>
              </p:cNvPr>
              <p:cNvSpPr txBox="1"/>
              <p:nvPr/>
            </p:nvSpPr>
            <p:spPr>
              <a:xfrm>
                <a:off x="5312157" y="19998294"/>
                <a:ext cx="396154" cy="265757"/>
              </a:xfrm>
              <a:prstGeom prst="rect">
                <a:avLst/>
              </a:prstGeom>
              <a:noFill/>
            </p:spPr>
            <p:txBody>
              <a:bodyPr wrap="none" rtlCol="0">
                <a:spAutoFit/>
              </a:bodyPr>
              <a:lstStyle/>
              <a:p>
                <a:r>
                  <a:rPr lang="en-US" sz="1400" b="1" dirty="0"/>
                  <a:t>4EP</a:t>
                </a:r>
              </a:p>
            </p:txBody>
          </p:sp>
          <p:sp>
            <p:nvSpPr>
              <p:cNvPr id="25" name="TextBox 24">
                <a:extLst>
                  <a:ext uri="{FF2B5EF4-FFF2-40B4-BE49-F238E27FC236}">
                    <a16:creationId xmlns:a16="http://schemas.microsoft.com/office/drawing/2014/main" xmlns="" id="{2E3D5A02-5A98-C946-A759-695650D11EB0}"/>
                  </a:ext>
                </a:extLst>
              </p:cNvPr>
              <p:cNvSpPr txBox="1"/>
              <p:nvPr/>
            </p:nvSpPr>
            <p:spPr>
              <a:xfrm>
                <a:off x="6023404" y="19998294"/>
                <a:ext cx="325551" cy="265757"/>
              </a:xfrm>
              <a:prstGeom prst="rect">
                <a:avLst/>
              </a:prstGeom>
              <a:noFill/>
            </p:spPr>
            <p:txBody>
              <a:bodyPr wrap="none" rtlCol="0">
                <a:spAutoFit/>
              </a:bodyPr>
              <a:lstStyle/>
              <a:p>
                <a:r>
                  <a:rPr lang="en-US" sz="1400" b="1" dirty="0"/>
                  <a:t>PC</a:t>
                </a:r>
              </a:p>
            </p:txBody>
          </p:sp>
          <p:sp>
            <p:nvSpPr>
              <p:cNvPr id="26" name="TextBox 25">
                <a:extLst>
                  <a:ext uri="{FF2B5EF4-FFF2-40B4-BE49-F238E27FC236}">
                    <a16:creationId xmlns:a16="http://schemas.microsoft.com/office/drawing/2014/main" xmlns="" id="{5E3F4D9F-6707-E64F-B4A0-1C0023E86133}"/>
                  </a:ext>
                </a:extLst>
              </p:cNvPr>
              <p:cNvSpPr txBox="1"/>
              <p:nvPr/>
            </p:nvSpPr>
            <p:spPr>
              <a:xfrm>
                <a:off x="6636645" y="19998294"/>
                <a:ext cx="506140" cy="265757"/>
              </a:xfrm>
              <a:prstGeom prst="rect">
                <a:avLst/>
              </a:prstGeom>
              <a:noFill/>
            </p:spPr>
            <p:txBody>
              <a:bodyPr wrap="none" rtlCol="0">
                <a:spAutoFit/>
              </a:bodyPr>
              <a:lstStyle/>
              <a:p>
                <a:pPr algn="ctr"/>
                <a:r>
                  <a:rPr lang="en-US" sz="1400" b="1" dirty="0"/>
                  <a:t>None</a:t>
                </a:r>
              </a:p>
            </p:txBody>
          </p:sp>
          <p:sp>
            <p:nvSpPr>
              <p:cNvPr id="27" name="TextBox 26">
                <a:extLst>
                  <a:ext uri="{FF2B5EF4-FFF2-40B4-BE49-F238E27FC236}">
                    <a16:creationId xmlns:a16="http://schemas.microsoft.com/office/drawing/2014/main" xmlns="" id="{B237A168-2807-A24E-9109-1D1A3C8E2FC3}"/>
                  </a:ext>
                </a:extLst>
              </p:cNvPr>
              <p:cNvSpPr txBox="1"/>
              <p:nvPr/>
            </p:nvSpPr>
            <p:spPr>
              <a:xfrm>
                <a:off x="7219368" y="19998294"/>
                <a:ext cx="657747" cy="451786"/>
              </a:xfrm>
              <a:prstGeom prst="rect">
                <a:avLst/>
              </a:prstGeom>
              <a:noFill/>
            </p:spPr>
            <p:txBody>
              <a:bodyPr wrap="none" rtlCol="0">
                <a:spAutoFit/>
              </a:bodyPr>
              <a:lstStyle/>
              <a:p>
                <a:pPr algn="ctr"/>
                <a:r>
                  <a:rPr lang="en-US" sz="1400" b="1" dirty="0"/>
                  <a:t>No</a:t>
                </a:r>
              </a:p>
              <a:p>
                <a:pPr algn="ctr"/>
                <a:r>
                  <a:rPr lang="en-US" sz="1400" b="1" dirty="0"/>
                  <a:t>Enzyme</a:t>
                </a:r>
              </a:p>
            </p:txBody>
          </p:sp>
          <p:cxnSp>
            <p:nvCxnSpPr>
              <p:cNvPr id="28" name="Straight Connector 27">
                <a:extLst>
                  <a:ext uri="{FF2B5EF4-FFF2-40B4-BE49-F238E27FC236}">
                    <a16:creationId xmlns:a16="http://schemas.microsoft.com/office/drawing/2014/main" xmlns="" id="{DAFA37AE-6BB2-D647-ABCD-90B245749DE2}"/>
                  </a:ext>
                </a:extLst>
              </p:cNvPr>
              <p:cNvCxnSpPr>
                <a:cxnSpLocks/>
              </p:cNvCxnSpPr>
              <p:nvPr/>
            </p:nvCxnSpPr>
            <p:spPr>
              <a:xfrm>
                <a:off x="5253792" y="20351234"/>
                <a:ext cx="192024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xmlns="" id="{2BE926E4-2696-4A4E-B78E-A06C3BBD4500}"/>
                  </a:ext>
                </a:extLst>
              </p:cNvPr>
              <p:cNvSpPr txBox="1"/>
              <p:nvPr/>
            </p:nvSpPr>
            <p:spPr>
              <a:xfrm>
                <a:off x="5546677" y="16891876"/>
                <a:ext cx="1414411" cy="26575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SULT1A1 activity</a:t>
                </a:r>
              </a:p>
            </p:txBody>
          </p:sp>
        </p:grpSp>
        <p:sp>
          <p:nvSpPr>
            <p:cNvPr id="70" name="TextBox 69">
              <a:extLst>
                <a:ext uri="{FF2B5EF4-FFF2-40B4-BE49-F238E27FC236}">
                  <a16:creationId xmlns:a16="http://schemas.microsoft.com/office/drawing/2014/main" xmlns="" id="{8F702A2B-B5EB-904C-845F-9AA66899EA43}"/>
                </a:ext>
              </a:extLst>
            </p:cNvPr>
            <p:cNvSpPr txBox="1"/>
            <p:nvPr/>
          </p:nvSpPr>
          <p:spPr>
            <a:xfrm rot="16200000">
              <a:off x="8752925" y="4882304"/>
              <a:ext cx="989373" cy="307777"/>
            </a:xfrm>
            <a:prstGeom prst="rect">
              <a:avLst/>
            </a:prstGeom>
            <a:noFill/>
          </p:spPr>
          <p:txBody>
            <a:bodyPr wrap="none" rtlCol="0">
              <a:spAutoFit/>
            </a:bodyPr>
            <a:lstStyle/>
            <a:p>
              <a:r>
                <a:rPr lang="en-US" sz="1400" b="1" dirty="0">
                  <a:latin typeface="Arial"/>
                  <a:cs typeface="Arial"/>
                </a:rPr>
                <a:t>Rel. units</a:t>
              </a:r>
            </a:p>
          </p:txBody>
        </p:sp>
        <p:cxnSp>
          <p:nvCxnSpPr>
            <p:cNvPr id="8" name="Straight Connector 7">
              <a:extLst>
                <a:ext uri="{FF2B5EF4-FFF2-40B4-BE49-F238E27FC236}">
                  <a16:creationId xmlns:a16="http://schemas.microsoft.com/office/drawing/2014/main" xmlns="" id="{AA9F6C90-F05C-6948-8228-172A740B8314}"/>
                </a:ext>
              </a:extLst>
            </p:cNvPr>
            <p:cNvCxnSpPr/>
            <p:nvPr/>
          </p:nvCxnSpPr>
          <p:spPr>
            <a:xfrm>
              <a:off x="10585152" y="4320367"/>
              <a:ext cx="484909"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77D088C2-6C10-FE44-8596-4C82EAB899D6}"/>
                </a:ext>
              </a:extLst>
            </p:cNvPr>
            <p:cNvCxnSpPr>
              <a:cxnSpLocks/>
            </p:cNvCxnSpPr>
            <p:nvPr/>
          </p:nvCxnSpPr>
          <p:spPr>
            <a:xfrm>
              <a:off x="10043253" y="4180280"/>
              <a:ext cx="999098"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xmlns="" id="{1BE6533A-6509-6447-B513-997C7A806C49}"/>
                </a:ext>
              </a:extLst>
            </p:cNvPr>
            <p:cNvSpPr txBox="1"/>
            <p:nvPr/>
          </p:nvSpPr>
          <p:spPr>
            <a:xfrm>
              <a:off x="10647414" y="4150317"/>
              <a:ext cx="3032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sp>
          <p:nvSpPr>
            <p:cNvPr id="78" name="TextBox 77">
              <a:extLst>
                <a:ext uri="{FF2B5EF4-FFF2-40B4-BE49-F238E27FC236}">
                  <a16:creationId xmlns:a16="http://schemas.microsoft.com/office/drawing/2014/main" xmlns="" id="{F9BBDA4A-3FB2-3542-9A49-C10C984F0926}"/>
                </a:ext>
              </a:extLst>
            </p:cNvPr>
            <p:cNvSpPr txBox="1"/>
            <p:nvPr/>
          </p:nvSpPr>
          <p:spPr>
            <a:xfrm>
              <a:off x="10398025" y="3984061"/>
              <a:ext cx="3032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grpSp>
      <p:grpSp>
        <p:nvGrpSpPr>
          <p:cNvPr id="4" name="Group 3"/>
          <p:cNvGrpSpPr/>
          <p:nvPr/>
        </p:nvGrpSpPr>
        <p:grpSpPr>
          <a:xfrm>
            <a:off x="4583869" y="3739247"/>
            <a:ext cx="3580549" cy="2720362"/>
            <a:chOff x="5466391" y="3739247"/>
            <a:chExt cx="3580549" cy="2720362"/>
          </a:xfrm>
        </p:grpSpPr>
        <p:grpSp>
          <p:nvGrpSpPr>
            <p:cNvPr id="50" name="Group 49">
              <a:extLst>
                <a:ext uri="{FF2B5EF4-FFF2-40B4-BE49-F238E27FC236}">
                  <a16:creationId xmlns:a16="http://schemas.microsoft.com/office/drawing/2014/main" xmlns="" id="{33760458-7104-594A-A6CE-ABAB184860A5}"/>
                </a:ext>
              </a:extLst>
            </p:cNvPr>
            <p:cNvGrpSpPr>
              <a:grpSpLocks noChangeAspect="1"/>
            </p:cNvGrpSpPr>
            <p:nvPr/>
          </p:nvGrpSpPr>
          <p:grpSpPr>
            <a:xfrm>
              <a:off x="5466391" y="3739247"/>
              <a:ext cx="3580549" cy="2720362"/>
              <a:chOff x="2914238" y="13638414"/>
              <a:chExt cx="4437204" cy="3371216"/>
            </a:xfrm>
          </p:grpSpPr>
          <p:pic>
            <p:nvPicPr>
              <p:cNvPr id="58" name="Picture 57">
                <a:extLst>
                  <a:ext uri="{FF2B5EF4-FFF2-40B4-BE49-F238E27FC236}">
                    <a16:creationId xmlns:a16="http://schemas.microsoft.com/office/drawing/2014/main" xmlns="" id="{77CFAEC8-7D67-AD40-B330-94918397129A}"/>
                  </a:ext>
                </a:extLst>
              </p:cNvPr>
              <p:cNvPicPr>
                <a:picLocks noChangeAspect="1"/>
              </p:cNvPicPr>
              <p:nvPr/>
            </p:nvPicPr>
            <p:blipFill rotWithShape="1">
              <a:blip r:embed="rId5"/>
              <a:srcRect t="12637" b="21656"/>
              <a:stretch/>
            </p:blipFill>
            <p:spPr>
              <a:xfrm>
                <a:off x="2914238" y="13842151"/>
                <a:ext cx="4437204" cy="2990309"/>
              </a:xfrm>
              <a:prstGeom prst="rect">
                <a:avLst/>
              </a:prstGeom>
            </p:spPr>
          </p:pic>
          <p:sp>
            <p:nvSpPr>
              <p:cNvPr id="59" name="TextBox 58">
                <a:extLst>
                  <a:ext uri="{FF2B5EF4-FFF2-40B4-BE49-F238E27FC236}">
                    <a16:creationId xmlns:a16="http://schemas.microsoft.com/office/drawing/2014/main" xmlns="" id="{C9C27F15-61FC-2449-A2F9-01FBBCB39257}"/>
                  </a:ext>
                </a:extLst>
              </p:cNvPr>
              <p:cNvSpPr txBox="1"/>
              <p:nvPr/>
            </p:nvSpPr>
            <p:spPr>
              <a:xfrm>
                <a:off x="4743186" y="16739027"/>
                <a:ext cx="508356" cy="270603"/>
              </a:xfrm>
              <a:prstGeom prst="rect">
                <a:avLst/>
              </a:prstGeom>
              <a:noFill/>
            </p:spPr>
            <p:txBody>
              <a:bodyPr wrap="none" rtlCol="0">
                <a:spAutoFit/>
              </a:bodyPr>
              <a:lstStyle/>
              <a:p>
                <a:r>
                  <a:rPr lang="en-US" sz="1400" b="1" dirty="0"/>
                  <a:t>Brain</a:t>
                </a:r>
              </a:p>
            </p:txBody>
          </p:sp>
          <p:sp>
            <p:nvSpPr>
              <p:cNvPr id="60" name="TextBox 59">
                <a:extLst>
                  <a:ext uri="{FF2B5EF4-FFF2-40B4-BE49-F238E27FC236}">
                    <a16:creationId xmlns:a16="http://schemas.microsoft.com/office/drawing/2014/main" xmlns="" id="{6BFC23F6-D469-7A41-A14A-08776C59D12B}"/>
                  </a:ext>
                </a:extLst>
              </p:cNvPr>
              <p:cNvSpPr txBox="1"/>
              <p:nvPr/>
            </p:nvSpPr>
            <p:spPr>
              <a:xfrm>
                <a:off x="5343058" y="16739027"/>
                <a:ext cx="539109" cy="270603"/>
              </a:xfrm>
              <a:prstGeom prst="rect">
                <a:avLst/>
              </a:prstGeom>
              <a:noFill/>
            </p:spPr>
            <p:txBody>
              <a:bodyPr wrap="none" rtlCol="0">
                <a:spAutoFit/>
              </a:bodyPr>
              <a:lstStyle/>
              <a:p>
                <a:r>
                  <a:rPr lang="en-US" sz="1400" b="1" dirty="0"/>
                  <a:t>Colon</a:t>
                </a:r>
              </a:p>
            </p:txBody>
          </p:sp>
          <p:sp>
            <p:nvSpPr>
              <p:cNvPr id="61" name="TextBox 60">
                <a:extLst>
                  <a:ext uri="{FF2B5EF4-FFF2-40B4-BE49-F238E27FC236}">
                    <a16:creationId xmlns:a16="http://schemas.microsoft.com/office/drawing/2014/main" xmlns="" id="{BE0892F5-C08F-C14A-8535-E6FC86046FB8}"/>
                  </a:ext>
                </a:extLst>
              </p:cNvPr>
              <p:cNvSpPr txBox="1"/>
              <p:nvPr/>
            </p:nvSpPr>
            <p:spPr>
              <a:xfrm>
                <a:off x="5962389" y="16739027"/>
                <a:ext cx="478142" cy="270603"/>
              </a:xfrm>
              <a:prstGeom prst="rect">
                <a:avLst/>
              </a:prstGeom>
              <a:noFill/>
            </p:spPr>
            <p:txBody>
              <a:bodyPr wrap="none" rtlCol="0">
                <a:spAutoFit/>
              </a:bodyPr>
              <a:lstStyle/>
              <a:p>
                <a:r>
                  <a:rPr lang="en-US" sz="1400" b="1" dirty="0"/>
                  <a:t>Liver</a:t>
                </a:r>
              </a:p>
            </p:txBody>
          </p:sp>
          <p:sp>
            <p:nvSpPr>
              <p:cNvPr id="62" name="TextBox 61">
                <a:extLst>
                  <a:ext uri="{FF2B5EF4-FFF2-40B4-BE49-F238E27FC236}">
                    <a16:creationId xmlns:a16="http://schemas.microsoft.com/office/drawing/2014/main" xmlns="" id="{73859512-3CA5-E949-8D5A-43C917E70BCF}"/>
                  </a:ext>
                </a:extLst>
              </p:cNvPr>
              <p:cNvSpPr txBox="1"/>
              <p:nvPr/>
            </p:nvSpPr>
            <p:spPr>
              <a:xfrm>
                <a:off x="6681590" y="16739027"/>
                <a:ext cx="279055" cy="270603"/>
              </a:xfrm>
              <a:prstGeom prst="rect">
                <a:avLst/>
              </a:prstGeom>
              <a:noFill/>
            </p:spPr>
            <p:txBody>
              <a:bodyPr wrap="none" rtlCol="0">
                <a:spAutoFit/>
              </a:bodyPr>
              <a:lstStyle/>
              <a:p>
                <a:pPr algn="ctr"/>
                <a:r>
                  <a:rPr lang="en-US" sz="1400" b="1" dirty="0"/>
                  <a:t>SI</a:t>
                </a:r>
              </a:p>
            </p:txBody>
          </p:sp>
          <p:sp>
            <p:nvSpPr>
              <p:cNvPr id="63" name="TextBox 62">
                <a:extLst>
                  <a:ext uri="{FF2B5EF4-FFF2-40B4-BE49-F238E27FC236}">
                    <a16:creationId xmlns:a16="http://schemas.microsoft.com/office/drawing/2014/main" xmlns="" id="{E598ACED-A690-4D4A-8F83-DC1B09DA0D39}"/>
                  </a:ext>
                </a:extLst>
              </p:cNvPr>
              <p:cNvSpPr txBox="1"/>
              <p:nvPr/>
            </p:nvSpPr>
            <p:spPr>
              <a:xfrm>
                <a:off x="4176687" y="16734660"/>
                <a:ext cx="480223" cy="270603"/>
              </a:xfrm>
              <a:prstGeom prst="rect">
                <a:avLst/>
              </a:prstGeom>
              <a:noFill/>
            </p:spPr>
            <p:txBody>
              <a:bodyPr wrap="none" rtlCol="0">
                <a:spAutoFit/>
              </a:bodyPr>
              <a:lstStyle/>
              <a:p>
                <a:r>
                  <a:rPr lang="en-US" sz="1400" b="1" dirty="0" err="1"/>
                  <a:t>Cntrl</a:t>
                </a:r>
                <a:endParaRPr lang="en-US" sz="1400" b="1" dirty="0"/>
              </a:p>
            </p:txBody>
          </p:sp>
          <p:sp>
            <p:nvSpPr>
              <p:cNvPr id="64" name="TextBox 63">
                <a:extLst>
                  <a:ext uri="{FF2B5EF4-FFF2-40B4-BE49-F238E27FC236}">
                    <a16:creationId xmlns:a16="http://schemas.microsoft.com/office/drawing/2014/main" xmlns="" id="{B29D9ED8-1BB5-F846-AFE1-EA8B8C53BA3B}"/>
                  </a:ext>
                </a:extLst>
              </p:cNvPr>
              <p:cNvSpPr txBox="1"/>
              <p:nvPr/>
            </p:nvSpPr>
            <p:spPr>
              <a:xfrm>
                <a:off x="4257749" y="13638414"/>
                <a:ext cx="1893334" cy="270603"/>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Tissue </a:t>
                </a:r>
                <a:r>
                  <a:rPr lang="en-US" sz="1400" b="1" dirty="0" err="1">
                    <a:latin typeface="Arial" panose="020B0604020202020204" pitchFamily="34" charset="0"/>
                    <a:cs typeface="Arial" panose="020B0604020202020204" pitchFamily="34" charset="0"/>
                  </a:rPr>
                  <a:t>sulfation</a:t>
                </a:r>
                <a:r>
                  <a:rPr lang="en-US" sz="1400" b="1" dirty="0">
                    <a:latin typeface="Arial" panose="020B0604020202020204" pitchFamily="34" charset="0"/>
                    <a:cs typeface="Arial" panose="020B0604020202020204" pitchFamily="34" charset="0"/>
                  </a:rPr>
                  <a:t> of 4EP</a:t>
                </a:r>
              </a:p>
            </p:txBody>
          </p:sp>
        </p:grpSp>
        <p:sp>
          <p:nvSpPr>
            <p:cNvPr id="69" name="TextBox 68">
              <a:extLst>
                <a:ext uri="{FF2B5EF4-FFF2-40B4-BE49-F238E27FC236}">
                  <a16:creationId xmlns:a16="http://schemas.microsoft.com/office/drawing/2014/main" xmlns="" id="{33D221CE-624C-F345-973B-B464069E187C}"/>
                </a:ext>
              </a:extLst>
            </p:cNvPr>
            <p:cNvSpPr txBox="1"/>
            <p:nvPr/>
          </p:nvSpPr>
          <p:spPr>
            <a:xfrm>
              <a:off x="7350054" y="4263345"/>
              <a:ext cx="36260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cxnSp>
          <p:nvCxnSpPr>
            <p:cNvPr id="72" name="Straight Connector 71">
              <a:extLst>
                <a:ext uri="{FF2B5EF4-FFF2-40B4-BE49-F238E27FC236}">
                  <a16:creationId xmlns:a16="http://schemas.microsoft.com/office/drawing/2014/main" xmlns="" id="{0B52F0A4-3D7B-F243-9A3D-6F7914D237A5}"/>
                </a:ext>
              </a:extLst>
            </p:cNvPr>
            <p:cNvCxnSpPr>
              <a:cxnSpLocks/>
            </p:cNvCxnSpPr>
            <p:nvPr/>
          </p:nvCxnSpPr>
          <p:spPr>
            <a:xfrm>
              <a:off x="8167725" y="4214146"/>
              <a:ext cx="563866"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D3570F9D-8743-B94B-BC0D-BA1468A82361}"/>
                </a:ext>
              </a:extLst>
            </p:cNvPr>
            <p:cNvCxnSpPr>
              <a:cxnSpLocks/>
            </p:cNvCxnSpPr>
            <p:nvPr/>
          </p:nvCxnSpPr>
          <p:spPr>
            <a:xfrm>
              <a:off x="7556674" y="4214146"/>
              <a:ext cx="563866"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xmlns="" id="{C2EE6180-E4B1-FC48-89F9-FA358BAD5FC8}"/>
                </a:ext>
              </a:extLst>
            </p:cNvPr>
            <p:cNvCxnSpPr>
              <a:cxnSpLocks/>
            </p:cNvCxnSpPr>
            <p:nvPr/>
          </p:nvCxnSpPr>
          <p:spPr>
            <a:xfrm>
              <a:off x="7352451" y="4320367"/>
              <a:ext cx="77724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545E681A-C325-A848-AF81-97DC12AEEF89}"/>
                </a:ext>
              </a:extLst>
            </p:cNvPr>
            <p:cNvCxnSpPr>
              <a:cxnSpLocks/>
            </p:cNvCxnSpPr>
            <p:nvPr/>
          </p:nvCxnSpPr>
          <p:spPr>
            <a:xfrm>
              <a:off x="7260062" y="4090999"/>
              <a:ext cx="1437203"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xmlns="" id="{75978F87-FCCB-D94E-81A2-019AE2CE888C}"/>
                </a:ext>
              </a:extLst>
            </p:cNvPr>
            <p:cNvCxnSpPr>
              <a:cxnSpLocks/>
            </p:cNvCxnSpPr>
            <p:nvPr/>
          </p:nvCxnSpPr>
          <p:spPr>
            <a:xfrm>
              <a:off x="7260062" y="4430405"/>
              <a:ext cx="545836"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xmlns="" id="{AE23FB55-2892-5744-8DA2-337EA62D1290}"/>
                </a:ext>
              </a:extLst>
            </p:cNvPr>
            <p:cNvSpPr txBox="1"/>
            <p:nvPr/>
          </p:nvSpPr>
          <p:spPr>
            <a:xfrm>
              <a:off x="7613294" y="4166361"/>
              <a:ext cx="3032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sp>
          <p:nvSpPr>
            <p:cNvPr id="80" name="TextBox 79">
              <a:extLst>
                <a:ext uri="{FF2B5EF4-FFF2-40B4-BE49-F238E27FC236}">
                  <a16:creationId xmlns:a16="http://schemas.microsoft.com/office/drawing/2014/main" xmlns="" id="{FD99211A-C8EC-3640-A5C3-DE162739ABA7}"/>
                </a:ext>
              </a:extLst>
            </p:cNvPr>
            <p:cNvSpPr txBox="1"/>
            <p:nvPr/>
          </p:nvSpPr>
          <p:spPr>
            <a:xfrm>
              <a:off x="7710274" y="4069375"/>
              <a:ext cx="24397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sp>
          <p:nvSpPr>
            <p:cNvPr id="81" name="TextBox 80">
              <a:extLst>
                <a:ext uri="{FF2B5EF4-FFF2-40B4-BE49-F238E27FC236}">
                  <a16:creationId xmlns:a16="http://schemas.microsoft.com/office/drawing/2014/main" xmlns="" id="{E362038A-EB80-9E41-B6A5-316DB09CA9E9}"/>
                </a:ext>
              </a:extLst>
            </p:cNvPr>
            <p:cNvSpPr txBox="1"/>
            <p:nvPr/>
          </p:nvSpPr>
          <p:spPr>
            <a:xfrm>
              <a:off x="8347583" y="4055519"/>
              <a:ext cx="24397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sp>
          <p:nvSpPr>
            <p:cNvPr id="82" name="TextBox 81">
              <a:extLst>
                <a:ext uri="{FF2B5EF4-FFF2-40B4-BE49-F238E27FC236}">
                  <a16:creationId xmlns:a16="http://schemas.microsoft.com/office/drawing/2014/main" xmlns="" id="{FAC4473B-652B-9642-AD5C-99556E3B9698}"/>
                </a:ext>
              </a:extLst>
            </p:cNvPr>
            <p:cNvSpPr txBox="1"/>
            <p:nvPr/>
          </p:nvSpPr>
          <p:spPr>
            <a:xfrm>
              <a:off x="7918093" y="3916971"/>
              <a:ext cx="24397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grpSp>
      <p:sp>
        <p:nvSpPr>
          <p:cNvPr id="42" name="TextBox 41"/>
          <p:cNvSpPr txBox="1"/>
          <p:nvPr/>
        </p:nvSpPr>
        <p:spPr>
          <a:xfrm>
            <a:off x="3574734" y="175687"/>
            <a:ext cx="5042533" cy="369332"/>
          </a:xfrm>
          <a:prstGeom prst="rect">
            <a:avLst/>
          </a:prstGeom>
          <a:noFill/>
        </p:spPr>
        <p:txBody>
          <a:bodyPr wrap="none" rtlCol="0">
            <a:spAutoFit/>
          </a:bodyPr>
          <a:lstStyle/>
          <a:p>
            <a:r>
              <a:rPr lang="en-US" b="1" dirty="0">
                <a:latin typeface="Arial"/>
                <a:cs typeface="Arial"/>
              </a:rPr>
              <a:t>4EP is activated upon </a:t>
            </a:r>
            <a:r>
              <a:rPr lang="en-US" b="1" dirty="0" err="1">
                <a:latin typeface="Arial"/>
                <a:cs typeface="Arial"/>
              </a:rPr>
              <a:t>sulfation</a:t>
            </a:r>
            <a:r>
              <a:rPr lang="en-US" b="1" dirty="0">
                <a:latin typeface="Arial"/>
                <a:cs typeface="Arial"/>
              </a:rPr>
              <a:t> by SULT1A1</a:t>
            </a:r>
            <a:endParaRPr lang="en-US" b="1" i="1" dirty="0">
              <a:latin typeface="Arial"/>
              <a:cs typeface="Arial"/>
            </a:endParaRPr>
          </a:p>
        </p:txBody>
      </p:sp>
      <p:grpSp>
        <p:nvGrpSpPr>
          <p:cNvPr id="51" name="Group 50"/>
          <p:cNvGrpSpPr>
            <a:grpSpLocks noChangeAspect="1"/>
          </p:cNvGrpSpPr>
          <p:nvPr/>
        </p:nvGrpSpPr>
        <p:grpSpPr>
          <a:xfrm>
            <a:off x="1202729" y="1103896"/>
            <a:ext cx="10018503" cy="1984039"/>
            <a:chOff x="192165" y="12117137"/>
            <a:chExt cx="15802495" cy="3129485"/>
          </a:xfrm>
        </p:grpSpPr>
        <p:grpSp>
          <p:nvGrpSpPr>
            <p:cNvPr id="52" name="Group 51"/>
            <p:cNvGrpSpPr>
              <a:grpSpLocks noChangeAspect="1"/>
            </p:cNvGrpSpPr>
            <p:nvPr/>
          </p:nvGrpSpPr>
          <p:grpSpPr>
            <a:xfrm>
              <a:off x="192165" y="12117137"/>
              <a:ext cx="15802495" cy="3129485"/>
              <a:chOff x="747120" y="3241726"/>
              <a:chExt cx="10388137" cy="2057243"/>
            </a:xfrm>
          </p:grpSpPr>
          <p:sp>
            <p:nvSpPr>
              <p:cNvPr id="54" name="Rectangle 53"/>
              <p:cNvSpPr/>
              <p:nvPr/>
            </p:nvSpPr>
            <p:spPr>
              <a:xfrm>
                <a:off x="2554551" y="3578038"/>
                <a:ext cx="8232497" cy="1720931"/>
              </a:xfrm>
              <a:prstGeom prst="rect">
                <a:avLst/>
              </a:prstGeom>
              <a:solidFill>
                <a:srgbClr val="A6A6A6"/>
              </a:solidFill>
              <a:ln w="19050"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sp>
            <p:nvSpPr>
              <p:cNvPr id="55" name="Rectangle 54"/>
              <p:cNvSpPr/>
              <p:nvPr/>
            </p:nvSpPr>
            <p:spPr>
              <a:xfrm>
                <a:off x="8177627" y="3624815"/>
                <a:ext cx="2550706" cy="1622775"/>
              </a:xfrm>
              <a:prstGeom prst="rect">
                <a:avLst/>
              </a:prstGeom>
              <a:solidFill>
                <a:schemeClr val="bg1">
                  <a:lumMod val="85000"/>
                  <a:alpha val="51000"/>
                </a:schemeClr>
              </a:solidFill>
              <a:ln w="3175"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Arial"/>
                </a:endParaRPr>
              </a:p>
            </p:txBody>
          </p:sp>
          <p:sp>
            <p:nvSpPr>
              <p:cNvPr id="56" name="Rectangle 55"/>
              <p:cNvSpPr/>
              <p:nvPr/>
            </p:nvSpPr>
            <p:spPr>
              <a:xfrm>
                <a:off x="2619122" y="3624815"/>
                <a:ext cx="5558505" cy="1622775"/>
              </a:xfrm>
              <a:prstGeom prst="rect">
                <a:avLst/>
              </a:prstGeom>
              <a:solidFill>
                <a:schemeClr val="bg1">
                  <a:lumMod val="85000"/>
                  <a:alpha val="51000"/>
                </a:schemeClr>
              </a:solidFill>
              <a:ln w="6350"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pic>
            <p:nvPicPr>
              <p:cNvPr id="57" name="図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20" y="4027568"/>
                <a:ext cx="1689122" cy="820431"/>
              </a:xfrm>
              <a:prstGeom prst="rect">
                <a:avLst/>
              </a:prstGeom>
            </p:spPr>
          </p:pic>
          <p:pic>
            <p:nvPicPr>
              <p:cNvPr id="65" name="図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850" y="3920870"/>
                <a:ext cx="1681079" cy="820431"/>
              </a:xfrm>
              <a:prstGeom prst="rect">
                <a:avLst/>
              </a:prstGeom>
            </p:spPr>
          </p:pic>
          <p:pic>
            <p:nvPicPr>
              <p:cNvPr id="66" name="図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21504" y="4229888"/>
                <a:ext cx="1174342" cy="546954"/>
              </a:xfrm>
              <a:prstGeom prst="rect">
                <a:avLst/>
              </a:prstGeom>
            </p:spPr>
          </p:pic>
          <p:sp>
            <p:nvSpPr>
              <p:cNvPr id="73" name="テキスト ボックス 11"/>
              <p:cNvSpPr txBox="1"/>
              <p:nvPr/>
            </p:nvSpPr>
            <p:spPr>
              <a:xfrm>
                <a:off x="4295856" y="3241728"/>
                <a:ext cx="2205036" cy="35104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b="1" i="1" u="none" strike="noStrike" kern="0" cap="none" spc="0" normalizeH="0" baseline="0" noProof="0" dirty="0" err="1">
                    <a:ln>
                      <a:noFill/>
                    </a:ln>
                    <a:solidFill>
                      <a:sysClr val="windowText" lastClr="000000"/>
                    </a:solidFill>
                    <a:effectLst/>
                    <a:uLnTx/>
                    <a:uFillTx/>
                    <a:latin typeface="Arial"/>
                    <a:cs typeface="Arial"/>
                  </a:rPr>
                  <a:t>Bacteroides</a:t>
                </a:r>
                <a:r>
                  <a:rPr kumimoji="1" lang="en-US" altLang="ja-JP" sz="1600" b="1" i="1" u="none" strike="noStrike" kern="0" cap="none" spc="0" normalizeH="0" baseline="0" noProof="0" dirty="0">
                    <a:ln>
                      <a:noFill/>
                    </a:ln>
                    <a:solidFill>
                      <a:sysClr val="windowText" lastClr="000000"/>
                    </a:solidFill>
                    <a:effectLst/>
                    <a:uLnTx/>
                    <a:uFillTx/>
                    <a:latin typeface="Arial"/>
                    <a:cs typeface="Arial"/>
                  </a:rPr>
                  <a:t> </a:t>
                </a:r>
                <a:r>
                  <a:rPr kumimoji="1" lang="en-US" altLang="ja-JP" sz="1600" b="1" i="1" u="none" strike="noStrike" kern="0" cap="none" spc="0" normalizeH="0" baseline="0" noProof="0" dirty="0" err="1">
                    <a:ln>
                      <a:noFill/>
                    </a:ln>
                    <a:solidFill>
                      <a:sysClr val="windowText" lastClr="000000"/>
                    </a:solidFill>
                    <a:effectLst/>
                    <a:uLnTx/>
                    <a:uFillTx/>
                    <a:latin typeface="Arial"/>
                    <a:cs typeface="Arial"/>
                  </a:rPr>
                  <a:t>ovatus</a:t>
                </a:r>
                <a:endParaRPr kumimoji="1" lang="ja-JP" altLang="en-US" sz="1600" b="1" i="1" u="none" strike="noStrike" kern="0" cap="none" spc="0" normalizeH="0" baseline="0" noProof="0" dirty="0">
                  <a:ln>
                    <a:noFill/>
                  </a:ln>
                  <a:solidFill>
                    <a:sysClr val="windowText" lastClr="000000"/>
                  </a:solidFill>
                  <a:effectLst/>
                  <a:uLnTx/>
                  <a:uFillTx/>
                  <a:latin typeface="Arial"/>
                  <a:cs typeface="Arial"/>
                </a:endParaRPr>
              </a:p>
            </p:txBody>
          </p:sp>
          <p:cxnSp>
            <p:nvCxnSpPr>
              <p:cNvPr id="83" name="直線矢印コネクタ 23"/>
              <p:cNvCxnSpPr/>
              <p:nvPr/>
            </p:nvCxnSpPr>
            <p:spPr>
              <a:xfrm>
                <a:off x="2693834" y="4475718"/>
                <a:ext cx="1542816" cy="0"/>
              </a:xfrm>
              <a:prstGeom prst="straightConnector1">
                <a:avLst/>
              </a:prstGeom>
              <a:noFill/>
              <a:ln w="38100" cap="flat" cmpd="sng" algn="ctr">
                <a:solidFill>
                  <a:srgbClr val="000000"/>
                </a:solidFill>
                <a:prstDash val="solid"/>
                <a:miter lim="800000"/>
                <a:headEnd type="none"/>
                <a:tailEnd type="triangle"/>
              </a:ln>
              <a:effectLst/>
            </p:spPr>
          </p:cxnSp>
          <p:cxnSp>
            <p:nvCxnSpPr>
              <p:cNvPr id="84" name="直線矢印コネクタ 24"/>
              <p:cNvCxnSpPr/>
              <p:nvPr/>
            </p:nvCxnSpPr>
            <p:spPr>
              <a:xfrm>
                <a:off x="6019677" y="4475718"/>
                <a:ext cx="901420" cy="0"/>
              </a:xfrm>
              <a:prstGeom prst="straightConnector1">
                <a:avLst/>
              </a:prstGeom>
              <a:noFill/>
              <a:ln w="38100" cap="flat" cmpd="sng" algn="ctr">
                <a:solidFill>
                  <a:srgbClr val="000000"/>
                </a:solidFill>
                <a:prstDash val="solid"/>
                <a:miter lim="800000"/>
                <a:headEnd type="none"/>
                <a:tailEnd type="triangle"/>
              </a:ln>
              <a:effectLst/>
            </p:spPr>
          </p:cxnSp>
          <p:sp>
            <p:nvSpPr>
              <p:cNvPr id="85" name="テキスト ボックス 25"/>
              <p:cNvSpPr txBox="1"/>
              <p:nvPr/>
            </p:nvSpPr>
            <p:spPr>
              <a:xfrm>
                <a:off x="5797237" y="3916512"/>
                <a:ext cx="1235226" cy="55388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PAD</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a:t>
                </a:r>
                <a:r>
                  <a:rPr kumimoji="1" lang="en-US" altLang="ja-JP" sz="1400" b="1" i="1" u="none" strike="noStrike" kern="0" cap="none" spc="0" normalizeH="0" baseline="0" noProof="0" dirty="0">
                    <a:ln>
                      <a:noFill/>
                    </a:ln>
                    <a:solidFill>
                      <a:sysClr val="windowText" lastClr="000000"/>
                    </a:solidFill>
                    <a:effectLst/>
                    <a:uLnTx/>
                    <a:uFillTx/>
                    <a:latin typeface="Arial"/>
                    <a:cs typeface="Arial"/>
                  </a:rPr>
                  <a:t>B. </a:t>
                </a:r>
                <a:r>
                  <a:rPr kumimoji="1" lang="en-US" altLang="ja-JP" sz="1400" b="1" i="1" u="none" strike="noStrike" kern="0" cap="none" spc="0" normalizeH="0" baseline="0" noProof="0" dirty="0" err="1">
                    <a:ln>
                      <a:noFill/>
                    </a:ln>
                    <a:solidFill>
                      <a:sysClr val="windowText" lastClr="000000"/>
                    </a:solidFill>
                    <a:effectLst/>
                    <a:uLnTx/>
                    <a:uFillTx/>
                    <a:latin typeface="Arial"/>
                    <a:cs typeface="Arial"/>
                  </a:rPr>
                  <a:t>subtilis</a:t>
                </a:r>
                <a:r>
                  <a:rPr kumimoji="1" lang="en-US" altLang="ja-JP" sz="1400" b="1" i="0" u="none" strike="noStrike" kern="0" cap="none" spc="0" normalizeH="0" baseline="0" noProof="0" dirty="0">
                    <a:ln>
                      <a:noFill/>
                    </a:ln>
                    <a:solidFill>
                      <a:sysClr val="windowText" lastClr="000000"/>
                    </a:solidFill>
                    <a:effectLst/>
                    <a:uLnTx/>
                    <a:uFillTx/>
                    <a:latin typeface="Arial"/>
                    <a:cs typeface="Arial"/>
                  </a:rPr>
                  <a:t>)</a:t>
                </a:r>
              </a:p>
            </p:txBody>
          </p:sp>
          <p:sp>
            <p:nvSpPr>
              <p:cNvPr id="86" name="テキスト ボックス 26"/>
              <p:cNvSpPr txBox="1"/>
              <p:nvPr/>
            </p:nvSpPr>
            <p:spPr>
              <a:xfrm>
                <a:off x="2973677" y="4124732"/>
                <a:ext cx="988387" cy="3191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BO_1194</a:t>
                </a:r>
              </a:p>
            </p:txBody>
          </p:sp>
          <p:sp>
            <p:nvSpPr>
              <p:cNvPr id="87" name="テキスト ボックス 11"/>
              <p:cNvSpPr txBox="1"/>
              <p:nvPr/>
            </p:nvSpPr>
            <p:spPr>
              <a:xfrm>
                <a:off x="8156727" y="3241726"/>
                <a:ext cx="2978530" cy="3510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b="1" i="1" u="none" strike="noStrike" kern="0" cap="none" spc="0" normalizeH="0" baseline="0" noProof="0" dirty="0">
                    <a:ln>
                      <a:noFill/>
                    </a:ln>
                    <a:solidFill>
                      <a:sysClr val="windowText" lastClr="000000"/>
                    </a:solidFill>
                    <a:effectLst/>
                    <a:uLnTx/>
                    <a:uFillTx/>
                    <a:latin typeface="Arial"/>
                    <a:cs typeface="Arial"/>
                  </a:rPr>
                  <a:t>Lactobacillus </a:t>
                </a:r>
                <a:r>
                  <a:rPr kumimoji="1" lang="en-US" altLang="ja-JP" sz="1600" b="1" i="1" u="none" strike="noStrike" kern="0" cap="none" spc="0" normalizeH="0" baseline="0" noProof="0" dirty="0" err="1">
                    <a:ln>
                      <a:noFill/>
                    </a:ln>
                    <a:solidFill>
                      <a:sysClr val="windowText" lastClr="000000"/>
                    </a:solidFill>
                    <a:effectLst/>
                    <a:uLnTx/>
                    <a:uFillTx/>
                    <a:latin typeface="Arial"/>
                    <a:cs typeface="Arial"/>
                  </a:rPr>
                  <a:t>plantarum</a:t>
                </a:r>
                <a:endParaRPr kumimoji="1" lang="ja-JP" altLang="en-US" sz="1600" b="1" i="1" u="none" strike="noStrike" kern="0" cap="none" spc="0" normalizeH="0" baseline="0" noProof="0" dirty="0">
                  <a:ln>
                    <a:noFill/>
                  </a:ln>
                  <a:solidFill>
                    <a:sysClr val="windowText" lastClr="000000"/>
                  </a:solidFill>
                  <a:effectLst/>
                  <a:uLnTx/>
                  <a:uFillTx/>
                  <a:latin typeface="Arial"/>
                  <a:cs typeface="Arial"/>
                </a:endParaRPr>
              </a:p>
            </p:txBody>
          </p:sp>
          <p:cxnSp>
            <p:nvCxnSpPr>
              <p:cNvPr id="88" name="直線矢印コネクタ 24"/>
              <p:cNvCxnSpPr/>
              <p:nvPr/>
            </p:nvCxnSpPr>
            <p:spPr>
              <a:xfrm>
                <a:off x="8377911" y="4475718"/>
                <a:ext cx="538325" cy="0"/>
              </a:xfrm>
              <a:prstGeom prst="straightConnector1">
                <a:avLst/>
              </a:prstGeom>
              <a:noFill/>
              <a:ln w="38100" cap="flat" cmpd="sng" algn="ctr">
                <a:solidFill>
                  <a:srgbClr val="000000"/>
                </a:solidFill>
                <a:prstDash val="solid"/>
                <a:miter lim="800000"/>
                <a:headEnd type="none"/>
                <a:tailEnd type="triangle"/>
              </a:ln>
              <a:effectLst/>
            </p:spPr>
          </p:cxnSp>
          <p:sp>
            <p:nvSpPr>
              <p:cNvPr id="89" name="TextBox 88"/>
              <p:cNvSpPr txBox="1"/>
              <p:nvPr/>
            </p:nvSpPr>
            <p:spPr>
              <a:xfrm>
                <a:off x="4378908" y="4756690"/>
                <a:ext cx="1681308" cy="3191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cs typeface="Arial"/>
                  </a:rPr>
                  <a:t>P- </a:t>
                </a:r>
                <a:r>
                  <a:rPr kumimoji="0" lang="en-US" sz="1400" b="1" i="0" u="none" strike="noStrike" kern="0" cap="none" spc="0" normalizeH="0" baseline="0" noProof="0" dirty="0" err="1">
                    <a:ln>
                      <a:noFill/>
                    </a:ln>
                    <a:solidFill>
                      <a:sysClr val="windowText" lastClr="000000"/>
                    </a:solidFill>
                    <a:effectLst/>
                    <a:uLnTx/>
                    <a:uFillTx/>
                    <a:latin typeface="Arial"/>
                    <a:cs typeface="Arial"/>
                  </a:rPr>
                  <a:t>coumaric</a:t>
                </a:r>
                <a:r>
                  <a:rPr kumimoji="0" lang="en-US" sz="1400" b="1" i="0" u="none" strike="noStrike" kern="0" cap="none" spc="0" normalizeH="0" baseline="0" noProof="0" dirty="0">
                    <a:ln>
                      <a:noFill/>
                    </a:ln>
                    <a:solidFill>
                      <a:sysClr val="windowText" lastClr="000000"/>
                    </a:solidFill>
                    <a:effectLst/>
                    <a:uLnTx/>
                    <a:uFillTx/>
                    <a:latin typeface="Arial"/>
                    <a:cs typeface="Arial"/>
                  </a:rPr>
                  <a:t> acid</a:t>
                </a:r>
              </a:p>
            </p:txBody>
          </p:sp>
          <p:sp>
            <p:nvSpPr>
              <p:cNvPr id="90" name="TextBox 89"/>
              <p:cNvSpPr txBox="1"/>
              <p:nvPr/>
            </p:nvSpPr>
            <p:spPr>
              <a:xfrm>
                <a:off x="1172624" y="3889068"/>
                <a:ext cx="976012" cy="3191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cs typeface="Arial"/>
                  </a:rPr>
                  <a:t>Tyrosine</a:t>
                </a:r>
              </a:p>
            </p:txBody>
          </p:sp>
          <p:sp>
            <p:nvSpPr>
              <p:cNvPr id="91" name="TextBox 90"/>
              <p:cNvSpPr txBox="1"/>
              <p:nvPr/>
            </p:nvSpPr>
            <p:spPr>
              <a:xfrm>
                <a:off x="8448508" y="4159847"/>
                <a:ext cx="214085" cy="2427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Arial"/>
                    <a:cs typeface="Arial"/>
                  </a:rPr>
                  <a:t>?</a:t>
                </a:r>
              </a:p>
            </p:txBody>
          </p:sp>
          <p:sp>
            <p:nvSpPr>
              <p:cNvPr id="92" name="テキスト ボックス 10"/>
              <p:cNvSpPr txBox="1"/>
              <p:nvPr/>
            </p:nvSpPr>
            <p:spPr>
              <a:xfrm>
                <a:off x="9330802" y="4756690"/>
                <a:ext cx="1444150" cy="31650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Arial"/>
                    <a:cs typeface="Arial"/>
                  </a:rPr>
                  <a:t>4-ethylphenol</a:t>
                </a:r>
              </a:p>
            </p:txBody>
          </p:sp>
          <p:grpSp>
            <p:nvGrpSpPr>
              <p:cNvPr id="93" name="Group 92"/>
              <p:cNvGrpSpPr/>
              <p:nvPr/>
            </p:nvGrpSpPr>
            <p:grpSpPr>
              <a:xfrm>
                <a:off x="9152749" y="4194346"/>
                <a:ext cx="1133515" cy="546954"/>
                <a:chOff x="6769560" y="3402121"/>
                <a:chExt cx="1133515" cy="546954"/>
              </a:xfrm>
            </p:grpSpPr>
            <p:pic>
              <p:nvPicPr>
                <p:cNvPr id="97" name="図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9560" y="3402121"/>
                  <a:ext cx="965213" cy="546954"/>
                </a:xfrm>
                <a:prstGeom prst="rect">
                  <a:avLst/>
                </a:prstGeom>
              </p:spPr>
            </p:pic>
            <p:cxnSp>
              <p:nvCxnSpPr>
                <p:cNvPr id="98" name="Straight Connector 97"/>
                <p:cNvCxnSpPr/>
                <p:nvPr/>
              </p:nvCxnSpPr>
              <p:spPr>
                <a:xfrm>
                  <a:off x="7695200" y="3412883"/>
                  <a:ext cx="207875" cy="149296"/>
                </a:xfrm>
                <a:prstGeom prst="line">
                  <a:avLst/>
                </a:prstGeom>
                <a:noFill/>
                <a:ln w="6350" cap="flat" cmpd="sng" algn="ctr">
                  <a:solidFill>
                    <a:sysClr val="windowText" lastClr="000000"/>
                  </a:solidFill>
                  <a:prstDash val="solid"/>
                  <a:miter lim="800000"/>
                </a:ln>
                <a:effectLst/>
              </p:spPr>
            </p:cxnSp>
          </p:grpSp>
          <p:sp>
            <p:nvSpPr>
              <p:cNvPr id="94" name="Oval 93"/>
              <p:cNvSpPr/>
              <p:nvPr/>
            </p:nvSpPr>
            <p:spPr>
              <a:xfrm>
                <a:off x="8997067" y="4533117"/>
                <a:ext cx="414332" cy="343407"/>
              </a:xfrm>
              <a:prstGeom prst="ellipse">
                <a:avLst/>
              </a:prstGeom>
              <a:noFill/>
              <a:ln w="28575" cap="flat" cmpd="sng" algn="ctr">
                <a:solidFill>
                  <a:srgbClr val="8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sp>
            <p:nvSpPr>
              <p:cNvPr id="95" name="TextBox 94"/>
              <p:cNvSpPr txBox="1"/>
              <p:nvPr/>
            </p:nvSpPr>
            <p:spPr>
              <a:xfrm>
                <a:off x="8579472" y="3794908"/>
                <a:ext cx="1640870" cy="319133"/>
              </a:xfrm>
              <a:prstGeom prst="rect">
                <a:avLst/>
              </a:prstGeom>
              <a:noFill/>
              <a:ln>
                <a:solidFill>
                  <a:srgbClr val="8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800000"/>
                    </a:solidFill>
                    <a:effectLst/>
                    <a:uLnTx/>
                    <a:uFillTx/>
                    <a:latin typeface="Arial"/>
                    <a:cs typeface="Arial"/>
                  </a:rPr>
                  <a:t>Sulfated by host</a:t>
                </a:r>
              </a:p>
            </p:txBody>
          </p:sp>
          <p:sp>
            <p:nvSpPr>
              <p:cNvPr id="96" name="TextBox 95"/>
              <p:cNvSpPr txBox="1"/>
              <p:nvPr/>
            </p:nvSpPr>
            <p:spPr>
              <a:xfrm>
                <a:off x="6768711" y="4756690"/>
                <a:ext cx="1433235" cy="31650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cs typeface="Arial"/>
                  </a:rPr>
                  <a:t>4-vinylphenol</a:t>
                </a:r>
              </a:p>
            </p:txBody>
          </p:sp>
        </p:grpSp>
        <p:cxnSp>
          <p:nvCxnSpPr>
            <p:cNvPr id="53" name="Straight Arrow Connector 52"/>
            <p:cNvCxnSpPr/>
            <p:nvPr/>
          </p:nvCxnSpPr>
          <p:spPr>
            <a:xfrm>
              <a:off x="13056738" y="13398791"/>
              <a:ext cx="0" cy="659533"/>
            </a:xfrm>
            <a:prstGeom prst="straightConnector1">
              <a:avLst/>
            </a:prstGeom>
            <a:noFill/>
            <a:ln w="38100" cap="flat" cmpd="sng" algn="ctr">
              <a:solidFill>
                <a:srgbClr val="800000"/>
              </a:solidFill>
              <a:prstDash val="solid"/>
              <a:miter lim="800000"/>
              <a:headEnd type="none"/>
              <a:tailEnd type="triangle"/>
            </a:ln>
            <a:effectLst/>
          </p:spPr>
        </p:cxnSp>
      </p:grpSp>
    </p:spTree>
    <p:extLst>
      <p:ext uri="{BB962C8B-B14F-4D97-AF65-F5344CB8AC3E}">
        <p14:creationId xmlns:p14="http://schemas.microsoft.com/office/powerpoint/2010/main" val="3620697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490" b="3287"/>
          <a:stretch/>
        </p:blipFill>
        <p:spPr>
          <a:xfrm>
            <a:off x="796476" y="594801"/>
            <a:ext cx="5519886" cy="6159252"/>
          </a:xfrm>
          <a:prstGeom prst="rect">
            <a:avLst/>
          </a:prstGeom>
          <a:ln>
            <a:solidFill>
              <a:srgbClr val="7F7F7F"/>
            </a:solidFill>
          </a:ln>
        </p:spPr>
      </p:pic>
      <p:sp>
        <p:nvSpPr>
          <p:cNvPr id="4" name="TextBox 3"/>
          <p:cNvSpPr txBox="1"/>
          <p:nvPr/>
        </p:nvSpPr>
        <p:spPr>
          <a:xfrm>
            <a:off x="2559730" y="6460105"/>
            <a:ext cx="1591677" cy="307777"/>
          </a:xfrm>
          <a:prstGeom prst="rect">
            <a:avLst/>
          </a:prstGeom>
          <a:noFill/>
        </p:spPr>
        <p:txBody>
          <a:bodyPr wrap="none" rtlCol="0">
            <a:spAutoFit/>
          </a:bodyPr>
          <a:lstStyle/>
          <a:p>
            <a:r>
              <a:rPr lang="en-US" sz="1400" dirty="0" err="1">
                <a:latin typeface="Arial"/>
                <a:cs typeface="Arial"/>
              </a:rPr>
              <a:t>autismspeaks.org</a:t>
            </a:r>
            <a:endParaRPr lang="en-US" sz="1400" dirty="0">
              <a:latin typeface="Arial"/>
              <a:cs typeface="Arial"/>
            </a:endParaRPr>
          </a:p>
        </p:txBody>
      </p:sp>
      <p:sp>
        <p:nvSpPr>
          <p:cNvPr id="8" name="TextBox 7"/>
          <p:cNvSpPr txBox="1"/>
          <p:nvPr/>
        </p:nvSpPr>
        <p:spPr>
          <a:xfrm>
            <a:off x="4519647" y="122392"/>
            <a:ext cx="3152706" cy="369332"/>
          </a:xfrm>
          <a:prstGeom prst="rect">
            <a:avLst/>
          </a:prstGeom>
          <a:noFill/>
        </p:spPr>
        <p:txBody>
          <a:bodyPr wrap="none" rtlCol="0">
            <a:spAutoFit/>
          </a:bodyPr>
          <a:lstStyle/>
          <a:p>
            <a:r>
              <a:rPr lang="en-US" b="1" dirty="0">
                <a:latin typeface="Arial"/>
                <a:cs typeface="Arial"/>
              </a:rPr>
              <a:t>Autism Spectrum Disorder</a:t>
            </a:r>
            <a:endParaRPr lang="en-US" b="1" i="1" dirty="0">
              <a:latin typeface="Arial"/>
              <a:cs typeface="Arial"/>
            </a:endParaRPr>
          </a:p>
        </p:txBody>
      </p:sp>
    </p:spTree>
    <p:extLst>
      <p:ext uri="{BB962C8B-B14F-4D97-AF65-F5344CB8AC3E}">
        <p14:creationId xmlns:p14="http://schemas.microsoft.com/office/powerpoint/2010/main" val="3230761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3748" y="1526689"/>
            <a:ext cx="3277347" cy="369332"/>
          </a:xfrm>
          <a:prstGeom prst="rect">
            <a:avLst/>
          </a:prstGeom>
        </p:spPr>
        <p:txBody>
          <a:bodyPr wrap="none">
            <a:spAutoFit/>
          </a:bodyPr>
          <a:lstStyle/>
          <a:p>
            <a:pPr algn="ctr">
              <a:defRPr sz="1800" b="1" i="0" u="none" strike="noStrike" kern="1200" baseline="0">
                <a:solidFill>
                  <a:prstClr val="black"/>
                </a:solidFill>
                <a:latin typeface="+mn-lt"/>
                <a:ea typeface="+mn-ea"/>
                <a:cs typeface="+mn-cs"/>
              </a:defRPr>
            </a:pPr>
            <a:r>
              <a:rPr lang="en-US" dirty="0"/>
              <a:t>Brain 4EPS following IP injection</a:t>
            </a:r>
          </a:p>
        </p:txBody>
      </p:sp>
      <p:sp>
        <p:nvSpPr>
          <p:cNvPr id="47" name="TextBox 46"/>
          <p:cNvSpPr txBox="1"/>
          <p:nvPr/>
        </p:nvSpPr>
        <p:spPr>
          <a:xfrm>
            <a:off x="2339250" y="175687"/>
            <a:ext cx="7513500" cy="369332"/>
          </a:xfrm>
          <a:prstGeom prst="rect">
            <a:avLst/>
          </a:prstGeom>
          <a:noFill/>
        </p:spPr>
        <p:txBody>
          <a:bodyPr wrap="none" rtlCol="0">
            <a:spAutoFit/>
          </a:bodyPr>
          <a:lstStyle/>
          <a:p>
            <a:r>
              <a:rPr lang="en-US" b="1" dirty="0">
                <a:latin typeface="Arial"/>
                <a:cs typeface="Arial"/>
              </a:rPr>
              <a:t>4EPS can be detected in the brain (in addition to serum, urine, </a:t>
            </a:r>
            <a:r>
              <a:rPr lang="en-US" b="1" dirty="0" err="1">
                <a:latin typeface="Arial"/>
                <a:cs typeface="Arial"/>
              </a:rPr>
              <a:t>etc</a:t>
            </a:r>
            <a:r>
              <a:rPr lang="en-US" b="1" dirty="0">
                <a:latin typeface="Arial"/>
                <a:cs typeface="Arial"/>
              </a:rPr>
              <a:t>)</a:t>
            </a:r>
            <a:endParaRPr lang="en-US" b="1" i="1" dirty="0">
              <a:latin typeface="Arial"/>
              <a:cs typeface="Arial"/>
            </a:endParaRPr>
          </a:p>
        </p:txBody>
      </p:sp>
      <p:pic>
        <p:nvPicPr>
          <p:cNvPr id="3" name="Picture 2">
            <a:extLst>
              <a:ext uri="{FF2B5EF4-FFF2-40B4-BE49-F238E27FC236}">
                <a16:creationId xmlns:a16="http://schemas.microsoft.com/office/drawing/2014/main" xmlns="" id="{9EB24283-DE7D-864E-AFE9-673D88C465CF}"/>
              </a:ext>
            </a:extLst>
          </p:cNvPr>
          <p:cNvPicPr>
            <a:picLocks noChangeAspect="1"/>
          </p:cNvPicPr>
          <p:nvPr/>
        </p:nvPicPr>
        <p:blipFill rotWithShape="1">
          <a:blip r:embed="rId3"/>
          <a:srcRect t="52423" r="33333"/>
          <a:stretch/>
        </p:blipFill>
        <p:spPr>
          <a:xfrm>
            <a:off x="6578600" y="2105282"/>
            <a:ext cx="3505200" cy="2706936"/>
          </a:xfrm>
          <a:prstGeom prst="rect">
            <a:avLst/>
          </a:prstGeom>
        </p:spPr>
      </p:pic>
      <p:pic>
        <p:nvPicPr>
          <p:cNvPr id="4" name="Picture 3">
            <a:extLst>
              <a:ext uri="{FF2B5EF4-FFF2-40B4-BE49-F238E27FC236}">
                <a16:creationId xmlns:a16="http://schemas.microsoft.com/office/drawing/2014/main" xmlns="" id="{CCEF0374-485A-B248-90AD-23DA3681091E}"/>
              </a:ext>
            </a:extLst>
          </p:cNvPr>
          <p:cNvPicPr>
            <a:picLocks noChangeAspect="1"/>
          </p:cNvPicPr>
          <p:nvPr/>
        </p:nvPicPr>
        <p:blipFill rotWithShape="1">
          <a:blip r:embed="rId4"/>
          <a:srcRect t="47367" r="35226" b="21090"/>
          <a:stretch/>
        </p:blipFill>
        <p:spPr>
          <a:xfrm>
            <a:off x="1677211" y="2105283"/>
            <a:ext cx="3413884" cy="2111118"/>
          </a:xfrm>
          <a:prstGeom prst="rect">
            <a:avLst/>
          </a:prstGeom>
        </p:spPr>
      </p:pic>
      <p:sp>
        <p:nvSpPr>
          <p:cNvPr id="6" name="Rectangle 5"/>
          <p:cNvSpPr/>
          <p:nvPr/>
        </p:nvSpPr>
        <p:spPr>
          <a:xfrm>
            <a:off x="6429531" y="1526689"/>
            <a:ext cx="3766964" cy="369332"/>
          </a:xfrm>
          <a:prstGeom prst="rect">
            <a:avLst/>
          </a:prstGeom>
        </p:spPr>
        <p:txBody>
          <a:bodyPr wrap="none">
            <a:spAutoFit/>
          </a:bodyPr>
          <a:lstStyle/>
          <a:p>
            <a:pPr algn="ctr">
              <a:defRPr sz="1800" b="1" i="0" u="none" strike="noStrike" kern="1200" baseline="0">
                <a:solidFill>
                  <a:prstClr val="black"/>
                </a:solidFill>
                <a:latin typeface="+mn-lt"/>
                <a:ea typeface="+mn-ea"/>
                <a:cs typeface="+mn-cs"/>
              </a:defRPr>
            </a:pPr>
            <a:r>
              <a:rPr lang="en-US" dirty="0"/>
              <a:t>Brain 4EPS following </a:t>
            </a:r>
            <a:r>
              <a:rPr lang="en-US" dirty="0" smtClean="0"/>
              <a:t>gavage with 4EP</a:t>
            </a:r>
            <a:endParaRPr lang="en-US" dirty="0"/>
          </a:p>
        </p:txBody>
      </p:sp>
      <p:sp>
        <p:nvSpPr>
          <p:cNvPr id="5" name="TextBox 4"/>
          <p:cNvSpPr txBox="1"/>
          <p:nvPr/>
        </p:nvSpPr>
        <p:spPr>
          <a:xfrm>
            <a:off x="1193289" y="4114801"/>
            <a:ext cx="1302059" cy="338554"/>
          </a:xfrm>
          <a:prstGeom prst="rect">
            <a:avLst/>
          </a:prstGeom>
          <a:noFill/>
        </p:spPr>
        <p:txBody>
          <a:bodyPr wrap="none" rtlCol="0">
            <a:spAutoFit/>
          </a:bodyPr>
          <a:lstStyle/>
          <a:p>
            <a:pPr algn="ctr"/>
            <a:r>
              <a:rPr lang="en-US" sz="1600" b="1" dirty="0" err="1" smtClean="0">
                <a:latin typeface="Arial"/>
                <a:cs typeface="Arial"/>
              </a:rPr>
              <a:t>Probenecid</a:t>
            </a:r>
            <a:endParaRPr lang="en-US" sz="1600" b="1" dirty="0" smtClean="0">
              <a:latin typeface="Arial"/>
              <a:cs typeface="Arial"/>
            </a:endParaRPr>
          </a:p>
        </p:txBody>
      </p:sp>
      <p:sp>
        <p:nvSpPr>
          <p:cNvPr id="9" name="TextBox 8"/>
          <p:cNvSpPr txBox="1"/>
          <p:nvPr/>
        </p:nvSpPr>
        <p:spPr>
          <a:xfrm>
            <a:off x="2598984" y="4097467"/>
            <a:ext cx="319468" cy="369332"/>
          </a:xfrm>
          <a:prstGeom prst="rect">
            <a:avLst/>
          </a:prstGeom>
          <a:noFill/>
        </p:spPr>
        <p:txBody>
          <a:bodyPr wrap="none" rtlCol="0">
            <a:spAutoFit/>
          </a:bodyPr>
          <a:lstStyle/>
          <a:p>
            <a:pPr algn="ctr"/>
            <a:r>
              <a:rPr lang="en-US" b="1" dirty="0" smtClean="0">
                <a:latin typeface="Arial"/>
                <a:cs typeface="Arial"/>
              </a:rPr>
              <a:t>+</a:t>
            </a:r>
          </a:p>
        </p:txBody>
      </p:sp>
      <p:sp>
        <p:nvSpPr>
          <p:cNvPr id="10" name="TextBox 9"/>
          <p:cNvSpPr txBox="1"/>
          <p:nvPr/>
        </p:nvSpPr>
        <p:spPr>
          <a:xfrm>
            <a:off x="3437184" y="4097467"/>
            <a:ext cx="319468" cy="369332"/>
          </a:xfrm>
          <a:prstGeom prst="rect">
            <a:avLst/>
          </a:prstGeom>
          <a:noFill/>
        </p:spPr>
        <p:txBody>
          <a:bodyPr wrap="none" rtlCol="0">
            <a:spAutoFit/>
          </a:bodyPr>
          <a:lstStyle/>
          <a:p>
            <a:pPr algn="ctr"/>
            <a:r>
              <a:rPr lang="en-US" b="1" dirty="0" smtClean="0">
                <a:latin typeface="Arial"/>
                <a:cs typeface="Arial"/>
              </a:rPr>
              <a:t>+</a:t>
            </a:r>
          </a:p>
        </p:txBody>
      </p:sp>
      <p:sp>
        <p:nvSpPr>
          <p:cNvPr id="11" name="TextBox 10"/>
          <p:cNvSpPr txBox="1"/>
          <p:nvPr/>
        </p:nvSpPr>
        <p:spPr>
          <a:xfrm>
            <a:off x="4291489" y="4051301"/>
            <a:ext cx="287258" cy="461665"/>
          </a:xfrm>
          <a:prstGeom prst="rect">
            <a:avLst/>
          </a:prstGeom>
          <a:noFill/>
        </p:spPr>
        <p:txBody>
          <a:bodyPr wrap="none" rtlCol="0">
            <a:spAutoFit/>
          </a:bodyPr>
          <a:lstStyle/>
          <a:p>
            <a:pPr algn="ctr"/>
            <a:r>
              <a:rPr lang="en-US" sz="2400" b="1" dirty="0">
                <a:latin typeface="Arial"/>
                <a:cs typeface="Arial"/>
              </a:rPr>
              <a:t>-</a:t>
            </a:r>
            <a:endParaRPr lang="en-US" sz="2400" b="1" dirty="0" smtClean="0">
              <a:latin typeface="Arial"/>
              <a:cs typeface="Arial"/>
            </a:endParaRPr>
          </a:p>
        </p:txBody>
      </p:sp>
      <p:sp>
        <p:nvSpPr>
          <p:cNvPr id="12" name="TextBox 11"/>
          <p:cNvSpPr txBox="1"/>
          <p:nvPr/>
        </p:nvSpPr>
        <p:spPr>
          <a:xfrm>
            <a:off x="1769044" y="4495801"/>
            <a:ext cx="709349" cy="338554"/>
          </a:xfrm>
          <a:prstGeom prst="rect">
            <a:avLst/>
          </a:prstGeom>
          <a:noFill/>
        </p:spPr>
        <p:txBody>
          <a:bodyPr wrap="none" rtlCol="0">
            <a:spAutoFit/>
          </a:bodyPr>
          <a:lstStyle/>
          <a:p>
            <a:pPr algn="ctr"/>
            <a:r>
              <a:rPr lang="en-US" sz="1600" b="1" dirty="0" smtClean="0">
                <a:latin typeface="Arial"/>
                <a:cs typeface="Arial"/>
              </a:rPr>
              <a:t>4EPS</a:t>
            </a:r>
          </a:p>
        </p:txBody>
      </p:sp>
      <p:sp>
        <p:nvSpPr>
          <p:cNvPr id="13" name="TextBox 12"/>
          <p:cNvSpPr txBox="1"/>
          <p:nvPr/>
        </p:nvSpPr>
        <p:spPr>
          <a:xfrm>
            <a:off x="3437184" y="4499521"/>
            <a:ext cx="319468" cy="369332"/>
          </a:xfrm>
          <a:prstGeom prst="rect">
            <a:avLst/>
          </a:prstGeom>
          <a:noFill/>
        </p:spPr>
        <p:txBody>
          <a:bodyPr wrap="none" rtlCol="0">
            <a:spAutoFit/>
          </a:bodyPr>
          <a:lstStyle/>
          <a:p>
            <a:pPr algn="ctr"/>
            <a:r>
              <a:rPr lang="en-US" b="1" dirty="0" smtClean="0">
                <a:latin typeface="Arial"/>
                <a:cs typeface="Arial"/>
              </a:rPr>
              <a:t>+</a:t>
            </a:r>
          </a:p>
        </p:txBody>
      </p:sp>
      <p:sp>
        <p:nvSpPr>
          <p:cNvPr id="14" name="TextBox 13"/>
          <p:cNvSpPr txBox="1"/>
          <p:nvPr/>
        </p:nvSpPr>
        <p:spPr>
          <a:xfrm>
            <a:off x="4275384" y="4499521"/>
            <a:ext cx="319468" cy="369332"/>
          </a:xfrm>
          <a:prstGeom prst="rect">
            <a:avLst/>
          </a:prstGeom>
          <a:noFill/>
        </p:spPr>
        <p:txBody>
          <a:bodyPr wrap="none" rtlCol="0">
            <a:spAutoFit/>
          </a:bodyPr>
          <a:lstStyle/>
          <a:p>
            <a:pPr algn="ctr"/>
            <a:r>
              <a:rPr lang="en-US" b="1" dirty="0" smtClean="0">
                <a:latin typeface="Arial"/>
                <a:cs typeface="Arial"/>
              </a:rPr>
              <a:t>+</a:t>
            </a:r>
          </a:p>
        </p:txBody>
      </p:sp>
      <p:sp>
        <p:nvSpPr>
          <p:cNvPr id="15" name="TextBox 14"/>
          <p:cNvSpPr txBox="1"/>
          <p:nvPr/>
        </p:nvSpPr>
        <p:spPr>
          <a:xfrm>
            <a:off x="2598984" y="4453355"/>
            <a:ext cx="287258" cy="461665"/>
          </a:xfrm>
          <a:prstGeom prst="rect">
            <a:avLst/>
          </a:prstGeom>
          <a:noFill/>
        </p:spPr>
        <p:txBody>
          <a:bodyPr wrap="none" rtlCol="0">
            <a:spAutoFit/>
          </a:bodyPr>
          <a:lstStyle/>
          <a:p>
            <a:pPr algn="ctr"/>
            <a:r>
              <a:rPr lang="en-US" sz="2400" b="1" dirty="0">
                <a:latin typeface="Arial"/>
                <a:cs typeface="Arial"/>
              </a:rPr>
              <a:t>-</a:t>
            </a:r>
            <a:endParaRPr lang="en-US" sz="2400" b="1" dirty="0" smtClean="0">
              <a:latin typeface="Arial"/>
              <a:cs typeface="Arial"/>
            </a:endParaRPr>
          </a:p>
        </p:txBody>
      </p:sp>
    </p:spTree>
    <p:extLst>
      <p:ext uri="{BB962C8B-B14F-4D97-AF65-F5344CB8AC3E}">
        <p14:creationId xmlns:p14="http://schemas.microsoft.com/office/powerpoint/2010/main" val="3202348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88354" y="175687"/>
            <a:ext cx="6215293" cy="6659680"/>
            <a:chOff x="6033763" y="175687"/>
            <a:chExt cx="6215293" cy="6659680"/>
          </a:xfrm>
        </p:grpSpPr>
        <p:grpSp>
          <p:nvGrpSpPr>
            <p:cNvPr id="42" name="Group 41">
              <a:extLst>
                <a:ext uri="{FF2B5EF4-FFF2-40B4-BE49-F238E27FC236}">
                  <a16:creationId xmlns:a16="http://schemas.microsoft.com/office/drawing/2014/main" xmlns="" id="{93094E4D-12A0-C04D-AB2F-71F08D0E1B64}"/>
                </a:ext>
              </a:extLst>
            </p:cNvPr>
            <p:cNvGrpSpPr>
              <a:grpSpLocks noChangeAspect="1"/>
            </p:cNvGrpSpPr>
            <p:nvPr/>
          </p:nvGrpSpPr>
          <p:grpSpPr>
            <a:xfrm>
              <a:off x="6673789" y="905247"/>
              <a:ext cx="4935240" cy="3619435"/>
              <a:chOff x="3337380" y="938172"/>
              <a:chExt cx="5692987" cy="4175156"/>
            </a:xfrm>
          </p:grpSpPr>
          <p:pic>
            <p:nvPicPr>
              <p:cNvPr id="43" name="Picture 42">
                <a:extLst>
                  <a:ext uri="{FF2B5EF4-FFF2-40B4-BE49-F238E27FC236}">
                    <a16:creationId xmlns:a16="http://schemas.microsoft.com/office/drawing/2014/main" xmlns="" id="{F7A72E8C-E658-5544-B13A-12FF2C9EAB4C}"/>
                  </a:ext>
                </a:extLst>
              </p:cNvPr>
              <p:cNvPicPr>
                <a:picLocks noChangeAspect="1"/>
              </p:cNvPicPr>
              <p:nvPr/>
            </p:nvPicPr>
            <p:blipFill rotWithShape="1">
              <a:blip r:embed="rId3"/>
              <a:srcRect l="13246" t="13138" r="11895" b="10514"/>
              <a:stretch/>
            </p:blipFill>
            <p:spPr>
              <a:xfrm>
                <a:off x="3337380" y="938172"/>
                <a:ext cx="4995335" cy="3742702"/>
              </a:xfrm>
              <a:prstGeom prst="rect">
                <a:avLst/>
              </a:prstGeom>
            </p:spPr>
          </p:pic>
          <p:sp>
            <p:nvSpPr>
              <p:cNvPr id="44" name="TextBox 43">
                <a:extLst>
                  <a:ext uri="{FF2B5EF4-FFF2-40B4-BE49-F238E27FC236}">
                    <a16:creationId xmlns:a16="http://schemas.microsoft.com/office/drawing/2014/main" xmlns="" id="{507E1D0D-F98D-814E-B1AC-57E029E36EF4}"/>
                  </a:ext>
                </a:extLst>
              </p:cNvPr>
              <p:cNvSpPr txBox="1"/>
              <p:nvPr/>
            </p:nvSpPr>
            <p:spPr>
              <a:xfrm>
                <a:off x="5017650" y="4743996"/>
                <a:ext cx="177484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Hypothalamus</a:t>
                </a:r>
              </a:p>
            </p:txBody>
          </p:sp>
          <p:sp>
            <p:nvSpPr>
              <p:cNvPr id="47" name="TextBox 46">
                <a:extLst>
                  <a:ext uri="{FF2B5EF4-FFF2-40B4-BE49-F238E27FC236}">
                    <a16:creationId xmlns:a16="http://schemas.microsoft.com/office/drawing/2014/main" xmlns="" id="{A6592BCC-91E1-2349-BA1B-8DEFC116FE78}"/>
                  </a:ext>
                </a:extLst>
              </p:cNvPr>
              <p:cNvSpPr txBox="1"/>
              <p:nvPr/>
            </p:nvSpPr>
            <p:spPr>
              <a:xfrm>
                <a:off x="7742835" y="4025519"/>
                <a:ext cx="128753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Amygdala</a:t>
                </a:r>
              </a:p>
            </p:txBody>
          </p:sp>
          <p:sp>
            <p:nvSpPr>
              <p:cNvPr id="51" name="Freeform 50">
                <a:extLst>
                  <a:ext uri="{FF2B5EF4-FFF2-40B4-BE49-F238E27FC236}">
                    <a16:creationId xmlns:a16="http://schemas.microsoft.com/office/drawing/2014/main" xmlns="" id="{5DDB3F22-A6A6-2943-B3A0-E912BDF202E0}"/>
                  </a:ext>
                </a:extLst>
              </p:cNvPr>
              <p:cNvSpPr/>
              <p:nvPr/>
            </p:nvSpPr>
            <p:spPr>
              <a:xfrm>
                <a:off x="5908431" y="4114800"/>
                <a:ext cx="395654" cy="246185"/>
              </a:xfrm>
              <a:custGeom>
                <a:avLst/>
                <a:gdLst>
                  <a:gd name="connsiteX0" fmla="*/ 158261 w 395654"/>
                  <a:gd name="connsiteY0" fmla="*/ 246185 h 246185"/>
                  <a:gd name="connsiteX1" fmla="*/ 158261 w 395654"/>
                  <a:gd name="connsiteY1" fmla="*/ 246185 h 246185"/>
                  <a:gd name="connsiteX2" fmla="*/ 395654 w 395654"/>
                  <a:gd name="connsiteY2" fmla="*/ 219808 h 246185"/>
                  <a:gd name="connsiteX3" fmla="*/ 395654 w 395654"/>
                  <a:gd name="connsiteY3" fmla="*/ 219808 h 246185"/>
                  <a:gd name="connsiteX4" fmla="*/ 386861 w 395654"/>
                  <a:gd name="connsiteY4" fmla="*/ 131885 h 246185"/>
                  <a:gd name="connsiteX5" fmla="*/ 263769 w 395654"/>
                  <a:gd name="connsiteY5" fmla="*/ 79131 h 246185"/>
                  <a:gd name="connsiteX6" fmla="*/ 114300 w 395654"/>
                  <a:gd name="connsiteY6" fmla="*/ 0 h 246185"/>
                  <a:gd name="connsiteX7" fmla="*/ 17584 w 395654"/>
                  <a:gd name="connsiteY7" fmla="*/ 35169 h 246185"/>
                  <a:gd name="connsiteX8" fmla="*/ 0 w 395654"/>
                  <a:gd name="connsiteY8" fmla="*/ 114300 h 246185"/>
                  <a:gd name="connsiteX9" fmla="*/ 61546 w 395654"/>
                  <a:gd name="connsiteY9" fmla="*/ 211015 h 246185"/>
                  <a:gd name="connsiteX10" fmla="*/ 158261 w 395654"/>
                  <a:gd name="connsiteY10" fmla="*/ 246185 h 24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654" h="246185">
                    <a:moveTo>
                      <a:pt x="158261" y="246185"/>
                    </a:moveTo>
                    <a:lnTo>
                      <a:pt x="158261" y="246185"/>
                    </a:lnTo>
                    <a:lnTo>
                      <a:pt x="395654" y="219808"/>
                    </a:lnTo>
                    <a:lnTo>
                      <a:pt x="395654" y="219808"/>
                    </a:lnTo>
                    <a:lnTo>
                      <a:pt x="386861" y="131885"/>
                    </a:lnTo>
                    <a:lnTo>
                      <a:pt x="263769" y="79131"/>
                    </a:lnTo>
                    <a:lnTo>
                      <a:pt x="114300" y="0"/>
                    </a:lnTo>
                    <a:lnTo>
                      <a:pt x="17584" y="35169"/>
                    </a:lnTo>
                    <a:lnTo>
                      <a:pt x="0" y="114300"/>
                    </a:lnTo>
                    <a:lnTo>
                      <a:pt x="61546" y="211015"/>
                    </a:lnTo>
                    <a:lnTo>
                      <a:pt x="158261" y="246185"/>
                    </a:lnTo>
                    <a:close/>
                  </a:path>
                </a:pathLst>
              </a:cu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1">
                <a:extLst>
                  <a:ext uri="{FF2B5EF4-FFF2-40B4-BE49-F238E27FC236}">
                    <a16:creationId xmlns:a16="http://schemas.microsoft.com/office/drawing/2014/main" xmlns="" id="{0A74882D-B8D5-4F48-9596-37AE8F99112D}"/>
                  </a:ext>
                </a:extLst>
              </p:cNvPr>
              <p:cNvSpPr/>
              <p:nvPr/>
            </p:nvSpPr>
            <p:spPr>
              <a:xfrm>
                <a:off x="5994400" y="3759200"/>
                <a:ext cx="428978" cy="428978"/>
              </a:xfrm>
              <a:custGeom>
                <a:avLst/>
                <a:gdLst>
                  <a:gd name="connsiteX0" fmla="*/ 0 w 428978"/>
                  <a:gd name="connsiteY0" fmla="*/ 316089 h 428978"/>
                  <a:gd name="connsiteX1" fmla="*/ 112889 w 428978"/>
                  <a:gd name="connsiteY1" fmla="*/ 361244 h 428978"/>
                  <a:gd name="connsiteX2" fmla="*/ 248356 w 428978"/>
                  <a:gd name="connsiteY2" fmla="*/ 406400 h 428978"/>
                  <a:gd name="connsiteX3" fmla="*/ 372533 w 428978"/>
                  <a:gd name="connsiteY3" fmla="*/ 428978 h 428978"/>
                  <a:gd name="connsiteX4" fmla="*/ 428978 w 428978"/>
                  <a:gd name="connsiteY4" fmla="*/ 406400 h 428978"/>
                  <a:gd name="connsiteX5" fmla="*/ 428978 w 428978"/>
                  <a:gd name="connsiteY5" fmla="*/ 270933 h 428978"/>
                  <a:gd name="connsiteX6" fmla="*/ 349956 w 428978"/>
                  <a:gd name="connsiteY6" fmla="*/ 214489 h 428978"/>
                  <a:gd name="connsiteX7" fmla="*/ 349956 w 428978"/>
                  <a:gd name="connsiteY7" fmla="*/ 214489 h 428978"/>
                  <a:gd name="connsiteX8" fmla="*/ 338667 w 428978"/>
                  <a:gd name="connsiteY8" fmla="*/ 22578 h 428978"/>
                  <a:gd name="connsiteX9" fmla="*/ 237067 w 428978"/>
                  <a:gd name="connsiteY9" fmla="*/ 0 h 428978"/>
                  <a:gd name="connsiteX10" fmla="*/ 124178 w 428978"/>
                  <a:gd name="connsiteY10" fmla="*/ 33867 h 428978"/>
                  <a:gd name="connsiteX11" fmla="*/ 79022 w 428978"/>
                  <a:gd name="connsiteY11" fmla="*/ 90311 h 428978"/>
                  <a:gd name="connsiteX12" fmla="*/ 22578 w 428978"/>
                  <a:gd name="connsiteY12" fmla="*/ 158044 h 428978"/>
                  <a:gd name="connsiteX13" fmla="*/ 22578 w 428978"/>
                  <a:gd name="connsiteY13" fmla="*/ 214489 h 428978"/>
                  <a:gd name="connsiteX14" fmla="*/ 0 w 428978"/>
                  <a:gd name="connsiteY14" fmla="*/ 316089 h 42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8978" h="428978">
                    <a:moveTo>
                      <a:pt x="0" y="316089"/>
                    </a:moveTo>
                    <a:lnTo>
                      <a:pt x="112889" y="361244"/>
                    </a:lnTo>
                    <a:lnTo>
                      <a:pt x="248356" y="406400"/>
                    </a:lnTo>
                    <a:lnTo>
                      <a:pt x="372533" y="428978"/>
                    </a:lnTo>
                    <a:lnTo>
                      <a:pt x="428978" y="406400"/>
                    </a:lnTo>
                    <a:lnTo>
                      <a:pt x="428978" y="270933"/>
                    </a:lnTo>
                    <a:lnTo>
                      <a:pt x="349956" y="214489"/>
                    </a:lnTo>
                    <a:lnTo>
                      <a:pt x="349956" y="214489"/>
                    </a:lnTo>
                    <a:lnTo>
                      <a:pt x="338667" y="22578"/>
                    </a:lnTo>
                    <a:lnTo>
                      <a:pt x="237067" y="0"/>
                    </a:lnTo>
                    <a:lnTo>
                      <a:pt x="124178" y="33867"/>
                    </a:lnTo>
                    <a:lnTo>
                      <a:pt x="79022" y="90311"/>
                    </a:lnTo>
                    <a:lnTo>
                      <a:pt x="22578" y="158044"/>
                    </a:lnTo>
                    <a:lnTo>
                      <a:pt x="22578" y="214489"/>
                    </a:lnTo>
                    <a:lnTo>
                      <a:pt x="0" y="316089"/>
                    </a:lnTo>
                    <a:close/>
                  </a:path>
                </a:pathLst>
              </a:cu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52">
                <a:extLst>
                  <a:ext uri="{FF2B5EF4-FFF2-40B4-BE49-F238E27FC236}">
                    <a16:creationId xmlns:a16="http://schemas.microsoft.com/office/drawing/2014/main" xmlns="" id="{35EA0A91-F7D4-6A44-B00E-A3C3C0B5D7B6}"/>
                  </a:ext>
                </a:extLst>
              </p:cNvPr>
              <p:cNvSpPr/>
              <p:nvPr/>
            </p:nvSpPr>
            <p:spPr>
              <a:xfrm>
                <a:off x="4228405" y="3292561"/>
                <a:ext cx="677333" cy="598311"/>
              </a:xfrm>
              <a:custGeom>
                <a:avLst/>
                <a:gdLst>
                  <a:gd name="connsiteX0" fmla="*/ 349955 w 677333"/>
                  <a:gd name="connsiteY0" fmla="*/ 598311 h 598311"/>
                  <a:gd name="connsiteX1" fmla="*/ 553155 w 677333"/>
                  <a:gd name="connsiteY1" fmla="*/ 587022 h 598311"/>
                  <a:gd name="connsiteX2" fmla="*/ 587022 w 677333"/>
                  <a:gd name="connsiteY2" fmla="*/ 519289 h 598311"/>
                  <a:gd name="connsiteX3" fmla="*/ 677333 w 677333"/>
                  <a:gd name="connsiteY3" fmla="*/ 428978 h 598311"/>
                  <a:gd name="connsiteX4" fmla="*/ 643466 w 677333"/>
                  <a:gd name="connsiteY4" fmla="*/ 248356 h 598311"/>
                  <a:gd name="connsiteX5" fmla="*/ 575733 w 677333"/>
                  <a:gd name="connsiteY5" fmla="*/ 158045 h 598311"/>
                  <a:gd name="connsiteX6" fmla="*/ 417689 w 677333"/>
                  <a:gd name="connsiteY6" fmla="*/ 135467 h 598311"/>
                  <a:gd name="connsiteX7" fmla="*/ 282222 w 677333"/>
                  <a:gd name="connsiteY7" fmla="*/ 56445 h 598311"/>
                  <a:gd name="connsiteX8" fmla="*/ 191911 w 677333"/>
                  <a:gd name="connsiteY8" fmla="*/ 0 h 598311"/>
                  <a:gd name="connsiteX9" fmla="*/ 112889 w 677333"/>
                  <a:gd name="connsiteY9" fmla="*/ 0 h 598311"/>
                  <a:gd name="connsiteX10" fmla="*/ 0 w 677333"/>
                  <a:gd name="connsiteY10" fmla="*/ 22578 h 598311"/>
                  <a:gd name="connsiteX11" fmla="*/ 45155 w 677333"/>
                  <a:gd name="connsiteY11" fmla="*/ 191911 h 598311"/>
                  <a:gd name="connsiteX12" fmla="*/ 79022 w 677333"/>
                  <a:gd name="connsiteY12" fmla="*/ 361245 h 598311"/>
                  <a:gd name="connsiteX13" fmla="*/ 180622 w 677333"/>
                  <a:gd name="connsiteY13" fmla="*/ 496711 h 598311"/>
                  <a:gd name="connsiteX14" fmla="*/ 349955 w 677333"/>
                  <a:gd name="connsiteY14" fmla="*/ 598311 h 59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7333" h="598311">
                    <a:moveTo>
                      <a:pt x="349955" y="598311"/>
                    </a:moveTo>
                    <a:lnTo>
                      <a:pt x="553155" y="587022"/>
                    </a:lnTo>
                    <a:lnTo>
                      <a:pt x="587022" y="519289"/>
                    </a:lnTo>
                    <a:lnTo>
                      <a:pt x="677333" y="428978"/>
                    </a:lnTo>
                    <a:lnTo>
                      <a:pt x="643466" y="248356"/>
                    </a:lnTo>
                    <a:lnTo>
                      <a:pt x="575733" y="158045"/>
                    </a:lnTo>
                    <a:lnTo>
                      <a:pt x="417689" y="135467"/>
                    </a:lnTo>
                    <a:lnTo>
                      <a:pt x="282222" y="56445"/>
                    </a:lnTo>
                    <a:lnTo>
                      <a:pt x="191911" y="0"/>
                    </a:lnTo>
                    <a:lnTo>
                      <a:pt x="112889" y="0"/>
                    </a:lnTo>
                    <a:lnTo>
                      <a:pt x="0" y="22578"/>
                    </a:lnTo>
                    <a:lnTo>
                      <a:pt x="45155" y="191911"/>
                    </a:lnTo>
                    <a:lnTo>
                      <a:pt x="79022" y="361245"/>
                    </a:lnTo>
                    <a:lnTo>
                      <a:pt x="180622" y="496711"/>
                    </a:lnTo>
                    <a:lnTo>
                      <a:pt x="349955" y="598311"/>
                    </a:lnTo>
                    <a:close/>
                  </a:path>
                </a:pathLst>
              </a:cu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xmlns="" id="{16E7C02F-3291-C84B-B991-D2E5C59F9DF8}"/>
                  </a:ext>
                </a:extLst>
              </p:cNvPr>
              <p:cNvSpPr/>
              <p:nvPr/>
            </p:nvSpPr>
            <p:spPr>
              <a:xfrm flipH="1">
                <a:off x="6511741" y="3382873"/>
                <a:ext cx="677333" cy="598311"/>
              </a:xfrm>
              <a:custGeom>
                <a:avLst/>
                <a:gdLst>
                  <a:gd name="connsiteX0" fmla="*/ 349955 w 677333"/>
                  <a:gd name="connsiteY0" fmla="*/ 598311 h 598311"/>
                  <a:gd name="connsiteX1" fmla="*/ 553155 w 677333"/>
                  <a:gd name="connsiteY1" fmla="*/ 587022 h 598311"/>
                  <a:gd name="connsiteX2" fmla="*/ 587022 w 677333"/>
                  <a:gd name="connsiteY2" fmla="*/ 519289 h 598311"/>
                  <a:gd name="connsiteX3" fmla="*/ 677333 w 677333"/>
                  <a:gd name="connsiteY3" fmla="*/ 428978 h 598311"/>
                  <a:gd name="connsiteX4" fmla="*/ 643466 w 677333"/>
                  <a:gd name="connsiteY4" fmla="*/ 248356 h 598311"/>
                  <a:gd name="connsiteX5" fmla="*/ 575733 w 677333"/>
                  <a:gd name="connsiteY5" fmla="*/ 158045 h 598311"/>
                  <a:gd name="connsiteX6" fmla="*/ 417689 w 677333"/>
                  <a:gd name="connsiteY6" fmla="*/ 135467 h 598311"/>
                  <a:gd name="connsiteX7" fmla="*/ 282222 w 677333"/>
                  <a:gd name="connsiteY7" fmla="*/ 56445 h 598311"/>
                  <a:gd name="connsiteX8" fmla="*/ 191911 w 677333"/>
                  <a:gd name="connsiteY8" fmla="*/ 0 h 598311"/>
                  <a:gd name="connsiteX9" fmla="*/ 112889 w 677333"/>
                  <a:gd name="connsiteY9" fmla="*/ 0 h 598311"/>
                  <a:gd name="connsiteX10" fmla="*/ 0 w 677333"/>
                  <a:gd name="connsiteY10" fmla="*/ 22578 h 598311"/>
                  <a:gd name="connsiteX11" fmla="*/ 45155 w 677333"/>
                  <a:gd name="connsiteY11" fmla="*/ 191911 h 598311"/>
                  <a:gd name="connsiteX12" fmla="*/ 79022 w 677333"/>
                  <a:gd name="connsiteY12" fmla="*/ 361245 h 598311"/>
                  <a:gd name="connsiteX13" fmla="*/ 180622 w 677333"/>
                  <a:gd name="connsiteY13" fmla="*/ 496711 h 598311"/>
                  <a:gd name="connsiteX14" fmla="*/ 349955 w 677333"/>
                  <a:gd name="connsiteY14" fmla="*/ 598311 h 59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7333" h="598311">
                    <a:moveTo>
                      <a:pt x="349955" y="598311"/>
                    </a:moveTo>
                    <a:lnTo>
                      <a:pt x="553155" y="587022"/>
                    </a:lnTo>
                    <a:lnTo>
                      <a:pt x="587022" y="519289"/>
                    </a:lnTo>
                    <a:lnTo>
                      <a:pt x="677333" y="428978"/>
                    </a:lnTo>
                    <a:lnTo>
                      <a:pt x="643466" y="248356"/>
                    </a:lnTo>
                    <a:lnTo>
                      <a:pt x="575733" y="158045"/>
                    </a:lnTo>
                    <a:lnTo>
                      <a:pt x="417689" y="135467"/>
                    </a:lnTo>
                    <a:lnTo>
                      <a:pt x="282222" y="56445"/>
                    </a:lnTo>
                    <a:lnTo>
                      <a:pt x="191911" y="0"/>
                    </a:lnTo>
                    <a:lnTo>
                      <a:pt x="112889" y="0"/>
                    </a:lnTo>
                    <a:lnTo>
                      <a:pt x="0" y="22578"/>
                    </a:lnTo>
                    <a:lnTo>
                      <a:pt x="45155" y="191911"/>
                    </a:lnTo>
                    <a:lnTo>
                      <a:pt x="79022" y="361245"/>
                    </a:lnTo>
                    <a:lnTo>
                      <a:pt x="180622" y="496711"/>
                    </a:lnTo>
                    <a:lnTo>
                      <a:pt x="349955" y="598311"/>
                    </a:lnTo>
                    <a:close/>
                  </a:path>
                </a:pathLst>
              </a:cu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xmlns="" id="{CB003229-70F4-A944-8DEA-E5A1EAE66A63}"/>
                  </a:ext>
                </a:extLst>
              </p:cNvPr>
              <p:cNvSpPr/>
              <p:nvPr/>
            </p:nvSpPr>
            <p:spPr>
              <a:xfrm flipH="1">
                <a:off x="5383064" y="4148666"/>
                <a:ext cx="395654" cy="246185"/>
              </a:xfrm>
              <a:custGeom>
                <a:avLst/>
                <a:gdLst>
                  <a:gd name="connsiteX0" fmla="*/ 158261 w 395654"/>
                  <a:gd name="connsiteY0" fmla="*/ 246185 h 246185"/>
                  <a:gd name="connsiteX1" fmla="*/ 158261 w 395654"/>
                  <a:gd name="connsiteY1" fmla="*/ 246185 h 246185"/>
                  <a:gd name="connsiteX2" fmla="*/ 395654 w 395654"/>
                  <a:gd name="connsiteY2" fmla="*/ 219808 h 246185"/>
                  <a:gd name="connsiteX3" fmla="*/ 395654 w 395654"/>
                  <a:gd name="connsiteY3" fmla="*/ 219808 h 246185"/>
                  <a:gd name="connsiteX4" fmla="*/ 386861 w 395654"/>
                  <a:gd name="connsiteY4" fmla="*/ 131885 h 246185"/>
                  <a:gd name="connsiteX5" fmla="*/ 263769 w 395654"/>
                  <a:gd name="connsiteY5" fmla="*/ 79131 h 246185"/>
                  <a:gd name="connsiteX6" fmla="*/ 114300 w 395654"/>
                  <a:gd name="connsiteY6" fmla="*/ 0 h 246185"/>
                  <a:gd name="connsiteX7" fmla="*/ 17584 w 395654"/>
                  <a:gd name="connsiteY7" fmla="*/ 35169 h 246185"/>
                  <a:gd name="connsiteX8" fmla="*/ 0 w 395654"/>
                  <a:gd name="connsiteY8" fmla="*/ 114300 h 246185"/>
                  <a:gd name="connsiteX9" fmla="*/ 61546 w 395654"/>
                  <a:gd name="connsiteY9" fmla="*/ 211015 h 246185"/>
                  <a:gd name="connsiteX10" fmla="*/ 158261 w 395654"/>
                  <a:gd name="connsiteY10" fmla="*/ 246185 h 24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654" h="246185">
                    <a:moveTo>
                      <a:pt x="158261" y="246185"/>
                    </a:moveTo>
                    <a:lnTo>
                      <a:pt x="158261" y="246185"/>
                    </a:lnTo>
                    <a:lnTo>
                      <a:pt x="395654" y="219808"/>
                    </a:lnTo>
                    <a:lnTo>
                      <a:pt x="395654" y="219808"/>
                    </a:lnTo>
                    <a:lnTo>
                      <a:pt x="386861" y="131885"/>
                    </a:lnTo>
                    <a:lnTo>
                      <a:pt x="263769" y="79131"/>
                    </a:lnTo>
                    <a:lnTo>
                      <a:pt x="114300" y="0"/>
                    </a:lnTo>
                    <a:lnTo>
                      <a:pt x="17584" y="35169"/>
                    </a:lnTo>
                    <a:lnTo>
                      <a:pt x="0" y="114300"/>
                    </a:lnTo>
                    <a:lnTo>
                      <a:pt x="61546" y="211015"/>
                    </a:lnTo>
                    <a:lnTo>
                      <a:pt x="158261" y="246185"/>
                    </a:lnTo>
                    <a:close/>
                  </a:path>
                </a:pathLst>
              </a:cu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xmlns="" id="{0B44B057-2800-3444-A649-B2D0A571C4F9}"/>
                  </a:ext>
                </a:extLst>
              </p:cNvPr>
              <p:cNvSpPr/>
              <p:nvPr/>
            </p:nvSpPr>
            <p:spPr>
              <a:xfrm flipH="1">
                <a:off x="5235216" y="3770489"/>
                <a:ext cx="428978" cy="428978"/>
              </a:xfrm>
              <a:custGeom>
                <a:avLst/>
                <a:gdLst>
                  <a:gd name="connsiteX0" fmla="*/ 0 w 428978"/>
                  <a:gd name="connsiteY0" fmla="*/ 316089 h 428978"/>
                  <a:gd name="connsiteX1" fmla="*/ 112889 w 428978"/>
                  <a:gd name="connsiteY1" fmla="*/ 361244 h 428978"/>
                  <a:gd name="connsiteX2" fmla="*/ 248356 w 428978"/>
                  <a:gd name="connsiteY2" fmla="*/ 406400 h 428978"/>
                  <a:gd name="connsiteX3" fmla="*/ 372533 w 428978"/>
                  <a:gd name="connsiteY3" fmla="*/ 428978 h 428978"/>
                  <a:gd name="connsiteX4" fmla="*/ 428978 w 428978"/>
                  <a:gd name="connsiteY4" fmla="*/ 406400 h 428978"/>
                  <a:gd name="connsiteX5" fmla="*/ 428978 w 428978"/>
                  <a:gd name="connsiteY5" fmla="*/ 270933 h 428978"/>
                  <a:gd name="connsiteX6" fmla="*/ 349956 w 428978"/>
                  <a:gd name="connsiteY6" fmla="*/ 214489 h 428978"/>
                  <a:gd name="connsiteX7" fmla="*/ 349956 w 428978"/>
                  <a:gd name="connsiteY7" fmla="*/ 214489 h 428978"/>
                  <a:gd name="connsiteX8" fmla="*/ 338667 w 428978"/>
                  <a:gd name="connsiteY8" fmla="*/ 22578 h 428978"/>
                  <a:gd name="connsiteX9" fmla="*/ 237067 w 428978"/>
                  <a:gd name="connsiteY9" fmla="*/ 0 h 428978"/>
                  <a:gd name="connsiteX10" fmla="*/ 124178 w 428978"/>
                  <a:gd name="connsiteY10" fmla="*/ 33867 h 428978"/>
                  <a:gd name="connsiteX11" fmla="*/ 79022 w 428978"/>
                  <a:gd name="connsiteY11" fmla="*/ 90311 h 428978"/>
                  <a:gd name="connsiteX12" fmla="*/ 22578 w 428978"/>
                  <a:gd name="connsiteY12" fmla="*/ 158044 h 428978"/>
                  <a:gd name="connsiteX13" fmla="*/ 22578 w 428978"/>
                  <a:gd name="connsiteY13" fmla="*/ 214489 h 428978"/>
                  <a:gd name="connsiteX14" fmla="*/ 0 w 428978"/>
                  <a:gd name="connsiteY14" fmla="*/ 316089 h 42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8978" h="428978">
                    <a:moveTo>
                      <a:pt x="0" y="316089"/>
                    </a:moveTo>
                    <a:lnTo>
                      <a:pt x="112889" y="361244"/>
                    </a:lnTo>
                    <a:lnTo>
                      <a:pt x="248356" y="406400"/>
                    </a:lnTo>
                    <a:lnTo>
                      <a:pt x="372533" y="428978"/>
                    </a:lnTo>
                    <a:lnTo>
                      <a:pt x="428978" y="406400"/>
                    </a:lnTo>
                    <a:lnTo>
                      <a:pt x="428978" y="270933"/>
                    </a:lnTo>
                    <a:lnTo>
                      <a:pt x="349956" y="214489"/>
                    </a:lnTo>
                    <a:lnTo>
                      <a:pt x="349956" y="214489"/>
                    </a:lnTo>
                    <a:lnTo>
                      <a:pt x="338667" y="22578"/>
                    </a:lnTo>
                    <a:lnTo>
                      <a:pt x="237067" y="0"/>
                    </a:lnTo>
                    <a:lnTo>
                      <a:pt x="124178" y="33867"/>
                    </a:lnTo>
                    <a:lnTo>
                      <a:pt x="79022" y="90311"/>
                    </a:lnTo>
                    <a:lnTo>
                      <a:pt x="22578" y="158044"/>
                    </a:lnTo>
                    <a:lnTo>
                      <a:pt x="22578" y="214489"/>
                    </a:lnTo>
                    <a:lnTo>
                      <a:pt x="0" y="316089"/>
                    </a:lnTo>
                    <a:close/>
                  </a:path>
                </a:pathLst>
              </a:cu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56">
                <a:extLst>
                  <a:ext uri="{FF2B5EF4-FFF2-40B4-BE49-F238E27FC236}">
                    <a16:creationId xmlns:a16="http://schemas.microsoft.com/office/drawing/2014/main" xmlns="" id="{97950A28-E495-474E-9A77-B497E2F8B87B}"/>
                  </a:ext>
                </a:extLst>
              </p:cNvPr>
              <p:cNvSpPr/>
              <p:nvPr/>
            </p:nvSpPr>
            <p:spPr>
              <a:xfrm>
                <a:off x="6987822" y="3702756"/>
                <a:ext cx="474133" cy="462844"/>
              </a:xfrm>
              <a:custGeom>
                <a:avLst/>
                <a:gdLst>
                  <a:gd name="connsiteX0" fmla="*/ 0 w 474133"/>
                  <a:gd name="connsiteY0" fmla="*/ 327378 h 462844"/>
                  <a:gd name="connsiteX1" fmla="*/ 90311 w 474133"/>
                  <a:gd name="connsiteY1" fmla="*/ 417689 h 462844"/>
                  <a:gd name="connsiteX2" fmla="*/ 191911 w 474133"/>
                  <a:gd name="connsiteY2" fmla="*/ 462844 h 462844"/>
                  <a:gd name="connsiteX3" fmla="*/ 304800 w 474133"/>
                  <a:gd name="connsiteY3" fmla="*/ 440266 h 462844"/>
                  <a:gd name="connsiteX4" fmla="*/ 349956 w 474133"/>
                  <a:gd name="connsiteY4" fmla="*/ 349955 h 462844"/>
                  <a:gd name="connsiteX5" fmla="*/ 428978 w 474133"/>
                  <a:gd name="connsiteY5" fmla="*/ 237066 h 462844"/>
                  <a:gd name="connsiteX6" fmla="*/ 474133 w 474133"/>
                  <a:gd name="connsiteY6" fmla="*/ 79022 h 462844"/>
                  <a:gd name="connsiteX7" fmla="*/ 406400 w 474133"/>
                  <a:gd name="connsiteY7" fmla="*/ 0 h 462844"/>
                  <a:gd name="connsiteX8" fmla="*/ 304800 w 474133"/>
                  <a:gd name="connsiteY8" fmla="*/ 0 h 462844"/>
                  <a:gd name="connsiteX9" fmla="*/ 237067 w 474133"/>
                  <a:gd name="connsiteY9" fmla="*/ 33866 h 462844"/>
                  <a:gd name="connsiteX10" fmla="*/ 214489 w 474133"/>
                  <a:gd name="connsiteY10" fmla="*/ 180622 h 462844"/>
                  <a:gd name="connsiteX11" fmla="*/ 79022 w 474133"/>
                  <a:gd name="connsiteY11" fmla="*/ 214489 h 462844"/>
                  <a:gd name="connsiteX12" fmla="*/ 0 w 474133"/>
                  <a:gd name="connsiteY12" fmla="*/ 327378 h 46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133" h="462844">
                    <a:moveTo>
                      <a:pt x="0" y="327378"/>
                    </a:moveTo>
                    <a:lnTo>
                      <a:pt x="90311" y="417689"/>
                    </a:lnTo>
                    <a:lnTo>
                      <a:pt x="191911" y="462844"/>
                    </a:lnTo>
                    <a:lnTo>
                      <a:pt x="304800" y="440266"/>
                    </a:lnTo>
                    <a:lnTo>
                      <a:pt x="349956" y="349955"/>
                    </a:lnTo>
                    <a:lnTo>
                      <a:pt x="428978" y="237066"/>
                    </a:lnTo>
                    <a:lnTo>
                      <a:pt x="474133" y="79022"/>
                    </a:lnTo>
                    <a:lnTo>
                      <a:pt x="406400" y="0"/>
                    </a:lnTo>
                    <a:lnTo>
                      <a:pt x="304800" y="0"/>
                    </a:lnTo>
                    <a:lnTo>
                      <a:pt x="237067" y="33866"/>
                    </a:lnTo>
                    <a:lnTo>
                      <a:pt x="214489" y="180622"/>
                    </a:lnTo>
                    <a:lnTo>
                      <a:pt x="79022" y="214489"/>
                    </a:lnTo>
                    <a:lnTo>
                      <a:pt x="0" y="327378"/>
                    </a:lnTo>
                    <a:close/>
                  </a:path>
                </a:pathLst>
              </a:cu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64">
                <a:extLst>
                  <a:ext uri="{FF2B5EF4-FFF2-40B4-BE49-F238E27FC236}">
                    <a16:creationId xmlns:a16="http://schemas.microsoft.com/office/drawing/2014/main" xmlns="" id="{BFDD34A0-73DB-ED4E-B105-4500C6209AD2}"/>
                  </a:ext>
                </a:extLst>
              </p:cNvPr>
              <p:cNvSpPr/>
              <p:nvPr/>
            </p:nvSpPr>
            <p:spPr>
              <a:xfrm flipH="1">
                <a:off x="4223678" y="3742267"/>
                <a:ext cx="474133" cy="445911"/>
              </a:xfrm>
              <a:custGeom>
                <a:avLst/>
                <a:gdLst>
                  <a:gd name="connsiteX0" fmla="*/ 0 w 474133"/>
                  <a:gd name="connsiteY0" fmla="*/ 327378 h 462844"/>
                  <a:gd name="connsiteX1" fmla="*/ 90311 w 474133"/>
                  <a:gd name="connsiteY1" fmla="*/ 417689 h 462844"/>
                  <a:gd name="connsiteX2" fmla="*/ 191911 w 474133"/>
                  <a:gd name="connsiteY2" fmla="*/ 462844 h 462844"/>
                  <a:gd name="connsiteX3" fmla="*/ 304800 w 474133"/>
                  <a:gd name="connsiteY3" fmla="*/ 440266 h 462844"/>
                  <a:gd name="connsiteX4" fmla="*/ 349956 w 474133"/>
                  <a:gd name="connsiteY4" fmla="*/ 349955 h 462844"/>
                  <a:gd name="connsiteX5" fmla="*/ 428978 w 474133"/>
                  <a:gd name="connsiteY5" fmla="*/ 237066 h 462844"/>
                  <a:gd name="connsiteX6" fmla="*/ 474133 w 474133"/>
                  <a:gd name="connsiteY6" fmla="*/ 79022 h 462844"/>
                  <a:gd name="connsiteX7" fmla="*/ 406400 w 474133"/>
                  <a:gd name="connsiteY7" fmla="*/ 0 h 462844"/>
                  <a:gd name="connsiteX8" fmla="*/ 304800 w 474133"/>
                  <a:gd name="connsiteY8" fmla="*/ 0 h 462844"/>
                  <a:gd name="connsiteX9" fmla="*/ 237067 w 474133"/>
                  <a:gd name="connsiteY9" fmla="*/ 33866 h 462844"/>
                  <a:gd name="connsiteX10" fmla="*/ 214489 w 474133"/>
                  <a:gd name="connsiteY10" fmla="*/ 180622 h 462844"/>
                  <a:gd name="connsiteX11" fmla="*/ 79022 w 474133"/>
                  <a:gd name="connsiteY11" fmla="*/ 214489 h 462844"/>
                  <a:gd name="connsiteX12" fmla="*/ 0 w 474133"/>
                  <a:gd name="connsiteY12" fmla="*/ 327378 h 46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133" h="462844">
                    <a:moveTo>
                      <a:pt x="0" y="327378"/>
                    </a:moveTo>
                    <a:lnTo>
                      <a:pt x="90311" y="417689"/>
                    </a:lnTo>
                    <a:lnTo>
                      <a:pt x="191911" y="462844"/>
                    </a:lnTo>
                    <a:lnTo>
                      <a:pt x="304800" y="440266"/>
                    </a:lnTo>
                    <a:lnTo>
                      <a:pt x="349956" y="349955"/>
                    </a:lnTo>
                    <a:lnTo>
                      <a:pt x="428978" y="237066"/>
                    </a:lnTo>
                    <a:lnTo>
                      <a:pt x="474133" y="79022"/>
                    </a:lnTo>
                    <a:lnTo>
                      <a:pt x="406400" y="0"/>
                    </a:lnTo>
                    <a:lnTo>
                      <a:pt x="304800" y="0"/>
                    </a:lnTo>
                    <a:lnTo>
                      <a:pt x="237067" y="33866"/>
                    </a:lnTo>
                    <a:lnTo>
                      <a:pt x="214489" y="180622"/>
                    </a:lnTo>
                    <a:lnTo>
                      <a:pt x="79022" y="214489"/>
                    </a:lnTo>
                    <a:lnTo>
                      <a:pt x="0" y="327378"/>
                    </a:lnTo>
                    <a:close/>
                  </a:path>
                </a:pathLst>
              </a:cu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xmlns="" id="{6212435B-230F-144A-B297-6EEF37FE23FB}"/>
                  </a:ext>
                </a:extLst>
              </p:cNvPr>
              <p:cNvSpPr txBox="1"/>
              <p:nvPr/>
            </p:nvSpPr>
            <p:spPr>
              <a:xfrm>
                <a:off x="5447856" y="3413016"/>
                <a:ext cx="71045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DMH</a:t>
                </a:r>
              </a:p>
            </p:txBody>
          </p:sp>
          <p:sp>
            <p:nvSpPr>
              <p:cNvPr id="73" name="TextBox 72">
                <a:extLst>
                  <a:ext uri="{FF2B5EF4-FFF2-40B4-BE49-F238E27FC236}">
                    <a16:creationId xmlns:a16="http://schemas.microsoft.com/office/drawing/2014/main" xmlns="" id="{302A49BB-898C-BF4B-820E-E8AB73384651}"/>
                  </a:ext>
                </a:extLst>
              </p:cNvPr>
              <p:cNvSpPr txBox="1"/>
              <p:nvPr/>
            </p:nvSpPr>
            <p:spPr>
              <a:xfrm>
                <a:off x="5505434" y="4311541"/>
                <a:ext cx="69762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VMH</a:t>
                </a:r>
              </a:p>
            </p:txBody>
          </p:sp>
          <p:sp>
            <p:nvSpPr>
              <p:cNvPr id="83" name="TextBox 82">
                <a:extLst>
                  <a:ext uri="{FF2B5EF4-FFF2-40B4-BE49-F238E27FC236}">
                    <a16:creationId xmlns:a16="http://schemas.microsoft.com/office/drawing/2014/main" xmlns="" id="{280EAD19-CDCB-2A44-850D-D5C54DE0703B}"/>
                  </a:ext>
                </a:extLst>
              </p:cNvPr>
              <p:cNvSpPr txBox="1"/>
              <p:nvPr/>
            </p:nvSpPr>
            <p:spPr>
              <a:xfrm>
                <a:off x="6754159" y="4077923"/>
                <a:ext cx="65915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BLA</a:t>
                </a:r>
              </a:p>
            </p:txBody>
          </p:sp>
          <p:sp>
            <p:nvSpPr>
              <p:cNvPr id="84" name="TextBox 83">
                <a:extLst>
                  <a:ext uri="{FF2B5EF4-FFF2-40B4-BE49-F238E27FC236}">
                    <a16:creationId xmlns:a16="http://schemas.microsoft.com/office/drawing/2014/main" xmlns="" id="{99E74469-14C5-FC44-8EE3-594EE9ED542C}"/>
                  </a:ext>
                </a:extLst>
              </p:cNvPr>
              <p:cNvSpPr txBox="1"/>
              <p:nvPr/>
            </p:nvSpPr>
            <p:spPr>
              <a:xfrm>
                <a:off x="7128327" y="3137979"/>
                <a:ext cx="646331" cy="369332"/>
              </a:xfrm>
              <a:prstGeom prst="rect">
                <a:avLst/>
              </a:prstGeom>
              <a:noFill/>
            </p:spPr>
            <p:txBody>
              <a:bodyPr wrap="none" rtlCol="0">
                <a:spAutoFit/>
              </a:bodyPr>
              <a:lstStyle/>
              <a:p>
                <a:r>
                  <a:rPr lang="en-US" b="1" dirty="0" err="1">
                    <a:latin typeface="Arial" panose="020B0604020202020204" pitchFamily="34" charset="0"/>
                    <a:cs typeface="Arial" panose="020B0604020202020204" pitchFamily="34" charset="0"/>
                  </a:rPr>
                  <a:t>CeA</a:t>
                </a:r>
                <a:endParaRPr lang="en-US" b="1" dirty="0">
                  <a:latin typeface="Arial" panose="020B0604020202020204" pitchFamily="34" charset="0"/>
                  <a:cs typeface="Arial" panose="020B0604020202020204" pitchFamily="34" charset="0"/>
                </a:endParaRPr>
              </a:p>
            </p:txBody>
          </p:sp>
        </p:grpSp>
        <p:sp>
          <p:nvSpPr>
            <p:cNvPr id="85" name="TextBox 84">
              <a:extLst>
                <a:ext uri="{FF2B5EF4-FFF2-40B4-BE49-F238E27FC236}">
                  <a16:creationId xmlns:a16="http://schemas.microsoft.com/office/drawing/2014/main" xmlns="" id="{530191C1-CA45-2E41-A2B4-6B289787BE35}"/>
                </a:ext>
              </a:extLst>
            </p:cNvPr>
            <p:cNvSpPr txBox="1"/>
            <p:nvPr/>
          </p:nvSpPr>
          <p:spPr>
            <a:xfrm>
              <a:off x="7183231" y="6496813"/>
              <a:ext cx="3916357" cy="338554"/>
            </a:xfrm>
            <a:prstGeom prst="rect">
              <a:avLst/>
            </a:prstGeom>
            <a:noFill/>
          </p:spPr>
          <p:txBody>
            <a:bodyPr wrap="none" rtlCol="0">
              <a:spAutoFit/>
            </a:bodyPr>
            <a:lstStyle/>
            <a:p>
              <a:r>
                <a:rPr lang="en-US" sz="1600" b="1" dirty="0" err="1">
                  <a:latin typeface="Arial"/>
                  <a:cs typeface="Arial"/>
                </a:rPr>
                <a:t>Zhuo</a:t>
              </a:r>
              <a:r>
                <a:rPr lang="en-US" sz="1600" b="1" dirty="0">
                  <a:latin typeface="Arial"/>
                  <a:cs typeface="Arial"/>
                </a:rPr>
                <a:t> Wang, Daniel </a:t>
              </a:r>
              <a:r>
                <a:rPr lang="en-US" sz="1600" b="1" dirty="0" err="1">
                  <a:latin typeface="Arial"/>
                  <a:cs typeface="Arial"/>
                </a:rPr>
                <a:t>Holschneider</a:t>
              </a:r>
              <a:r>
                <a:rPr lang="en-US" sz="1600" b="1" dirty="0">
                  <a:latin typeface="Arial"/>
                  <a:cs typeface="Arial"/>
                </a:rPr>
                <a:t>, USC</a:t>
              </a:r>
            </a:p>
          </p:txBody>
        </p:sp>
        <p:sp>
          <p:nvSpPr>
            <p:cNvPr id="87" name="TextBox 86"/>
            <p:cNvSpPr txBox="1"/>
            <p:nvPr/>
          </p:nvSpPr>
          <p:spPr>
            <a:xfrm>
              <a:off x="6033763" y="175687"/>
              <a:ext cx="6215293" cy="369332"/>
            </a:xfrm>
            <a:prstGeom prst="rect">
              <a:avLst/>
            </a:prstGeom>
            <a:noFill/>
          </p:spPr>
          <p:txBody>
            <a:bodyPr wrap="none" rtlCol="0">
              <a:spAutoFit/>
            </a:bodyPr>
            <a:lstStyle/>
            <a:p>
              <a:r>
                <a:rPr lang="en-US" b="1" dirty="0">
                  <a:latin typeface="Arial"/>
                  <a:cs typeface="Arial"/>
                </a:rPr>
                <a:t>Particular brain regions are activated by 4EP exposure</a:t>
              </a:r>
              <a:endParaRPr lang="en-US" b="1" i="1" dirty="0">
                <a:latin typeface="Arial"/>
                <a:cs typeface="Arial"/>
              </a:endParaRPr>
            </a:p>
          </p:txBody>
        </p:sp>
        <p:sp>
          <p:nvSpPr>
            <p:cNvPr id="3" name="TextBox 2"/>
            <p:cNvSpPr txBox="1"/>
            <p:nvPr/>
          </p:nvSpPr>
          <p:spPr>
            <a:xfrm>
              <a:off x="8231301" y="5103081"/>
              <a:ext cx="1820217" cy="923330"/>
            </a:xfrm>
            <a:prstGeom prst="rect">
              <a:avLst/>
            </a:prstGeom>
            <a:noFill/>
          </p:spPr>
          <p:txBody>
            <a:bodyPr wrap="none" rtlCol="0">
              <a:spAutoFit/>
            </a:bodyPr>
            <a:lstStyle/>
            <a:p>
              <a:r>
                <a:rPr lang="en-US" b="1" dirty="0">
                  <a:latin typeface="Arial"/>
                  <a:cs typeface="Arial"/>
                </a:rPr>
                <a:t>Higher in 4EP+</a:t>
              </a:r>
            </a:p>
            <a:p>
              <a:endParaRPr lang="en-US" b="1" dirty="0">
                <a:latin typeface="Arial"/>
                <a:cs typeface="Arial"/>
              </a:endParaRPr>
            </a:p>
            <a:p>
              <a:r>
                <a:rPr lang="en-US" b="1" dirty="0">
                  <a:latin typeface="Arial"/>
                  <a:cs typeface="Arial"/>
                </a:rPr>
                <a:t>Lower in 4EP+</a:t>
              </a:r>
            </a:p>
          </p:txBody>
        </p:sp>
        <p:sp>
          <p:nvSpPr>
            <p:cNvPr id="4" name="Rectangle 3"/>
            <p:cNvSpPr>
              <a:spLocks noChangeAspect="1"/>
            </p:cNvSpPr>
            <p:nvPr/>
          </p:nvSpPr>
          <p:spPr>
            <a:xfrm>
              <a:off x="7884062" y="5173632"/>
              <a:ext cx="262607" cy="278264"/>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a:spLocks noChangeAspect="1"/>
            </p:cNvSpPr>
            <p:nvPr/>
          </p:nvSpPr>
          <p:spPr>
            <a:xfrm>
              <a:off x="7884062" y="5702304"/>
              <a:ext cx="262607" cy="278264"/>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8407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xmlns="" id="{B0B6AE54-8A19-DB48-AF87-1A0A41FBBFF1}"/>
              </a:ext>
            </a:extLst>
          </p:cNvPr>
          <p:cNvSpPr txBox="1"/>
          <p:nvPr/>
        </p:nvSpPr>
        <p:spPr>
          <a:xfrm>
            <a:off x="3720677" y="480200"/>
            <a:ext cx="1680267" cy="430887"/>
          </a:xfrm>
          <a:prstGeom prst="rect">
            <a:avLst/>
          </a:prstGeom>
          <a:noFill/>
        </p:spPr>
        <p:txBody>
          <a:bodyPr wrap="none" rtlCol="0">
            <a:spAutoFit/>
          </a:bodyPr>
          <a:lstStyle/>
          <a:p>
            <a:pPr algn="ctr"/>
            <a:r>
              <a:rPr lang="en-US" sz="1100" b="1" dirty="0">
                <a:latin typeface="Arial"/>
                <a:cs typeface="Arial"/>
              </a:rPr>
              <a:t>Anterior hypothalamic</a:t>
            </a:r>
          </a:p>
          <a:p>
            <a:pPr algn="ctr"/>
            <a:r>
              <a:rPr lang="en-US" sz="1100" b="1" dirty="0">
                <a:latin typeface="Arial"/>
                <a:cs typeface="Arial"/>
              </a:rPr>
              <a:t> nucleus (AH)</a:t>
            </a:r>
          </a:p>
        </p:txBody>
      </p:sp>
      <p:sp>
        <p:nvSpPr>
          <p:cNvPr id="22" name="TextBox 21">
            <a:extLst>
              <a:ext uri="{FF2B5EF4-FFF2-40B4-BE49-F238E27FC236}">
                <a16:creationId xmlns:a16="http://schemas.microsoft.com/office/drawing/2014/main" xmlns="" id="{0046375F-9A64-A94B-9DFD-065D170DFD1D}"/>
              </a:ext>
            </a:extLst>
          </p:cNvPr>
          <p:cNvSpPr txBox="1"/>
          <p:nvPr/>
        </p:nvSpPr>
        <p:spPr>
          <a:xfrm>
            <a:off x="7476343" y="395561"/>
            <a:ext cx="1821331" cy="600164"/>
          </a:xfrm>
          <a:prstGeom prst="rect">
            <a:avLst/>
          </a:prstGeom>
          <a:solidFill>
            <a:srgbClr val="FFFFFF"/>
          </a:solidFill>
        </p:spPr>
        <p:txBody>
          <a:bodyPr wrap="none" rtlCol="0">
            <a:spAutoFit/>
          </a:bodyPr>
          <a:lstStyle/>
          <a:p>
            <a:pPr algn="ctr"/>
            <a:r>
              <a:rPr lang="en-US" sz="1100" b="1" dirty="0">
                <a:latin typeface="Arial"/>
                <a:cs typeface="Arial"/>
              </a:rPr>
              <a:t>Paraventricular nucleus </a:t>
            </a:r>
          </a:p>
          <a:p>
            <a:pPr algn="ctr"/>
            <a:r>
              <a:rPr lang="en-US" sz="1100" b="1" dirty="0">
                <a:latin typeface="Arial"/>
                <a:cs typeface="Arial"/>
              </a:rPr>
              <a:t>of the hypothalamus</a:t>
            </a:r>
          </a:p>
          <a:p>
            <a:pPr algn="ctr"/>
            <a:r>
              <a:rPr lang="en-US" sz="1100" b="1" dirty="0">
                <a:latin typeface="Arial"/>
                <a:cs typeface="Arial"/>
              </a:rPr>
              <a:t>(PVN)</a:t>
            </a:r>
          </a:p>
        </p:txBody>
      </p:sp>
      <p:sp>
        <p:nvSpPr>
          <p:cNvPr id="4" name="TextBox 3">
            <a:extLst>
              <a:ext uri="{FF2B5EF4-FFF2-40B4-BE49-F238E27FC236}">
                <a16:creationId xmlns:a16="http://schemas.microsoft.com/office/drawing/2014/main" xmlns="" id="{678C41AE-9346-1B4D-A1F9-9B8D6EA4F767}"/>
              </a:ext>
            </a:extLst>
          </p:cNvPr>
          <p:cNvSpPr txBox="1"/>
          <p:nvPr/>
        </p:nvSpPr>
        <p:spPr>
          <a:xfrm rot="16200000">
            <a:off x="52644" y="2207491"/>
            <a:ext cx="1107996" cy="369332"/>
          </a:xfrm>
          <a:prstGeom prst="rect">
            <a:avLst/>
          </a:prstGeom>
          <a:noFill/>
        </p:spPr>
        <p:txBody>
          <a:bodyPr wrap="none" rtlCol="0">
            <a:spAutoFit/>
          </a:bodyPr>
          <a:lstStyle/>
          <a:p>
            <a:r>
              <a:rPr lang="en-US" b="1" dirty="0">
                <a:solidFill>
                  <a:srgbClr val="FF0000"/>
                </a:solidFill>
                <a:latin typeface="Arial" panose="020B0604020202020204" pitchFamily="34" charset="0"/>
                <a:cs typeface="Arial" panose="020B0604020202020204" pitchFamily="34" charset="0"/>
              </a:rPr>
              <a:t>c-</a:t>
            </a:r>
            <a:r>
              <a:rPr lang="en-US" b="1" dirty="0" err="1">
                <a:solidFill>
                  <a:srgbClr val="FF0000"/>
                </a:solidFill>
                <a:latin typeface="Arial" panose="020B0604020202020204" pitchFamily="34" charset="0"/>
                <a:cs typeface="Arial" panose="020B0604020202020204" pitchFamily="34" charset="0"/>
              </a:rPr>
              <a:t>Fos</a:t>
            </a:r>
            <a:r>
              <a:rPr lang="en-US" b="1" dirty="0">
                <a:solidFill>
                  <a:srgbClr val="FF0000"/>
                </a:solidFill>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xmlns="" id="{416FD762-C435-3045-8D94-77F183CC8FE5}"/>
              </a:ext>
            </a:extLst>
          </p:cNvPr>
          <p:cNvSpPr txBox="1"/>
          <p:nvPr/>
        </p:nvSpPr>
        <p:spPr>
          <a:xfrm rot="16200000">
            <a:off x="185236" y="4103716"/>
            <a:ext cx="787395" cy="369332"/>
          </a:xfrm>
          <a:prstGeom prst="rect">
            <a:avLst/>
          </a:prstGeom>
          <a:noFill/>
        </p:spPr>
        <p:txBody>
          <a:bodyPr wrap="none" rtlCol="0">
            <a:spAutoFit/>
          </a:bodyPr>
          <a:lstStyle/>
          <a:p>
            <a:r>
              <a:rPr lang="en-US" b="1" dirty="0" err="1">
                <a:solidFill>
                  <a:srgbClr val="00B050"/>
                </a:solidFill>
                <a:latin typeface="Arial" panose="020B0604020202020204" pitchFamily="34" charset="0"/>
                <a:cs typeface="Arial" panose="020B0604020202020204" pitchFamily="34" charset="0"/>
              </a:rPr>
              <a:t>NeuN</a:t>
            </a:r>
            <a:endParaRPr lang="en-US" b="1" dirty="0">
              <a:solidFill>
                <a:srgbClr val="00B05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0CD497A6-34FB-7948-B159-6FD2956F882C}"/>
              </a:ext>
            </a:extLst>
          </p:cNvPr>
          <p:cNvSpPr txBox="1"/>
          <p:nvPr/>
        </p:nvSpPr>
        <p:spPr>
          <a:xfrm rot="16200000">
            <a:off x="-133304" y="5783009"/>
            <a:ext cx="1479892" cy="369332"/>
          </a:xfrm>
          <a:prstGeom prst="rect">
            <a:avLst/>
          </a:prstGeom>
          <a:noFill/>
        </p:spPr>
        <p:txBody>
          <a:bodyPr wrap="none" rtlCol="0">
            <a:spAutoFit/>
          </a:bodyPr>
          <a:lstStyle/>
          <a:p>
            <a:r>
              <a:rPr lang="en-US" b="1" dirty="0">
                <a:solidFill>
                  <a:srgbClr val="FF0000"/>
                </a:solidFill>
                <a:latin typeface="Arial" panose="020B0604020202020204" pitchFamily="34" charset="0"/>
                <a:cs typeface="Arial" panose="020B0604020202020204" pitchFamily="34" charset="0"/>
              </a:rPr>
              <a:t>c-</a:t>
            </a:r>
            <a:r>
              <a:rPr lang="en-US" b="1" dirty="0" err="1">
                <a:solidFill>
                  <a:srgbClr val="FF0000"/>
                </a:solidFill>
                <a:latin typeface="Arial" panose="020B0604020202020204" pitchFamily="34" charset="0"/>
                <a:cs typeface="Arial" panose="020B0604020202020204" pitchFamily="34" charset="0"/>
              </a:rPr>
              <a:t>Fos</a:t>
            </a:r>
            <a:r>
              <a:rPr lang="en-US" b="1" dirty="0">
                <a:latin typeface="Arial" panose="020B0604020202020204" pitchFamily="34" charset="0"/>
                <a:cs typeface="Arial" panose="020B0604020202020204" pitchFamily="34" charset="0"/>
              </a:rPr>
              <a:t>-</a:t>
            </a:r>
            <a:r>
              <a:rPr lang="en-US" b="1" dirty="0" err="1">
                <a:solidFill>
                  <a:srgbClr val="00B050"/>
                </a:solidFill>
                <a:latin typeface="Arial" panose="020B0604020202020204" pitchFamily="34" charset="0"/>
                <a:cs typeface="Arial" panose="020B0604020202020204" pitchFamily="34" charset="0"/>
              </a:rPr>
              <a:t>NeuN</a:t>
            </a:r>
            <a:endParaRPr lang="en-US" b="1" dirty="0">
              <a:solidFill>
                <a:srgbClr val="00B050"/>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xmlns="" id="{523F051D-28D7-5947-92D7-D0E67B562F5E}"/>
              </a:ext>
            </a:extLst>
          </p:cNvPr>
          <p:cNvPicPr>
            <a:picLocks noChangeAspect="1"/>
          </p:cNvPicPr>
          <p:nvPr/>
        </p:nvPicPr>
        <p:blipFill rotWithShape="1">
          <a:blip r:embed="rId3"/>
          <a:srcRect l="14294" t="16919" b="14361"/>
          <a:stretch/>
        </p:blipFill>
        <p:spPr>
          <a:xfrm>
            <a:off x="9297673" y="68569"/>
            <a:ext cx="1595323" cy="1445271"/>
          </a:xfrm>
          <a:prstGeom prst="rect">
            <a:avLst/>
          </a:prstGeom>
        </p:spPr>
      </p:pic>
      <p:pic>
        <p:nvPicPr>
          <p:cNvPr id="16" name="Picture 15">
            <a:extLst>
              <a:ext uri="{FF2B5EF4-FFF2-40B4-BE49-F238E27FC236}">
                <a16:creationId xmlns:a16="http://schemas.microsoft.com/office/drawing/2014/main" xmlns="" id="{8C8FAD96-601F-DD4A-9CC4-5AAA2807B998}"/>
              </a:ext>
            </a:extLst>
          </p:cNvPr>
          <p:cNvPicPr>
            <a:picLocks/>
          </p:cNvPicPr>
          <p:nvPr/>
        </p:nvPicPr>
        <p:blipFill rotWithShape="1">
          <a:blip r:embed="rId4"/>
          <a:srcRect l="13378" t="13043" b="14487"/>
          <a:stretch/>
        </p:blipFill>
        <p:spPr>
          <a:xfrm>
            <a:off x="5429739" y="-10283"/>
            <a:ext cx="1612370" cy="1524123"/>
          </a:xfrm>
          <a:prstGeom prst="rect">
            <a:avLst/>
          </a:prstGeom>
        </p:spPr>
      </p:pic>
      <p:pic>
        <p:nvPicPr>
          <p:cNvPr id="19" name="Picture 18">
            <a:extLst>
              <a:ext uri="{FF2B5EF4-FFF2-40B4-BE49-F238E27FC236}">
                <a16:creationId xmlns:a16="http://schemas.microsoft.com/office/drawing/2014/main" xmlns="" id="{D73648CE-D23B-4149-9B5F-24128EA64A53}"/>
              </a:ext>
            </a:extLst>
          </p:cNvPr>
          <p:cNvPicPr>
            <a:picLocks noChangeAspect="1"/>
          </p:cNvPicPr>
          <p:nvPr/>
        </p:nvPicPr>
        <p:blipFill rotWithShape="1">
          <a:blip r:embed="rId5"/>
          <a:srcRect l="13665" t="16260" b="15019"/>
          <a:stretch/>
        </p:blipFill>
        <p:spPr>
          <a:xfrm>
            <a:off x="1609900" y="68570"/>
            <a:ext cx="1565274" cy="1445270"/>
          </a:xfrm>
          <a:prstGeom prst="rect">
            <a:avLst/>
          </a:prstGeom>
        </p:spPr>
      </p:pic>
      <p:sp>
        <p:nvSpPr>
          <p:cNvPr id="20" name="TextBox 19">
            <a:extLst>
              <a:ext uri="{FF2B5EF4-FFF2-40B4-BE49-F238E27FC236}">
                <a16:creationId xmlns:a16="http://schemas.microsoft.com/office/drawing/2014/main" xmlns="" id="{5BB4D922-F4EB-0F4C-93B2-BC41E023B69A}"/>
              </a:ext>
            </a:extLst>
          </p:cNvPr>
          <p:cNvSpPr txBox="1"/>
          <p:nvPr/>
        </p:nvSpPr>
        <p:spPr>
          <a:xfrm>
            <a:off x="138987" y="480200"/>
            <a:ext cx="1282722" cy="430887"/>
          </a:xfrm>
          <a:prstGeom prst="rect">
            <a:avLst/>
          </a:prstGeom>
          <a:solidFill>
            <a:srgbClr val="FFFFFF"/>
          </a:solidFill>
        </p:spPr>
        <p:txBody>
          <a:bodyPr wrap="none" rtlCol="0">
            <a:spAutoFit/>
          </a:bodyPr>
          <a:lstStyle/>
          <a:p>
            <a:pPr algn="ctr"/>
            <a:r>
              <a:rPr lang="en-US" sz="1100" b="1" dirty="0">
                <a:latin typeface="Arial"/>
                <a:cs typeface="Arial"/>
              </a:rPr>
              <a:t>Basolateral </a:t>
            </a:r>
          </a:p>
          <a:p>
            <a:pPr algn="ctr"/>
            <a:r>
              <a:rPr lang="en-US" sz="1100" b="1" dirty="0">
                <a:latin typeface="Arial"/>
                <a:cs typeface="Arial"/>
              </a:rPr>
              <a:t>Amygdala (BLA)</a:t>
            </a:r>
          </a:p>
        </p:txBody>
      </p:sp>
      <p:sp>
        <p:nvSpPr>
          <p:cNvPr id="23" name="TextBox 22">
            <a:extLst>
              <a:ext uri="{FF2B5EF4-FFF2-40B4-BE49-F238E27FC236}">
                <a16:creationId xmlns:a16="http://schemas.microsoft.com/office/drawing/2014/main" xmlns="" id="{B45E0DFE-C8BB-D845-B9FE-192A84060263}"/>
              </a:ext>
            </a:extLst>
          </p:cNvPr>
          <p:cNvSpPr txBox="1"/>
          <p:nvPr/>
        </p:nvSpPr>
        <p:spPr>
          <a:xfrm>
            <a:off x="1727868" y="1414517"/>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25" name="TextBox 24">
            <a:extLst>
              <a:ext uri="{FF2B5EF4-FFF2-40B4-BE49-F238E27FC236}">
                <a16:creationId xmlns:a16="http://schemas.microsoft.com/office/drawing/2014/main" xmlns="" id="{1E6BEC34-E845-4046-A429-2ABFB0EA1332}"/>
              </a:ext>
            </a:extLst>
          </p:cNvPr>
          <p:cNvSpPr txBox="1"/>
          <p:nvPr/>
        </p:nvSpPr>
        <p:spPr>
          <a:xfrm>
            <a:off x="2474588" y="1414517"/>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29" name="TextBox 28">
            <a:extLst>
              <a:ext uri="{FF2B5EF4-FFF2-40B4-BE49-F238E27FC236}">
                <a16:creationId xmlns:a16="http://schemas.microsoft.com/office/drawing/2014/main" xmlns="" id="{4321438F-4455-864B-8787-0EF7162B0F34}"/>
              </a:ext>
            </a:extLst>
          </p:cNvPr>
          <p:cNvSpPr txBox="1"/>
          <p:nvPr/>
        </p:nvSpPr>
        <p:spPr>
          <a:xfrm>
            <a:off x="5607681" y="1414517"/>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30" name="TextBox 29">
            <a:extLst>
              <a:ext uri="{FF2B5EF4-FFF2-40B4-BE49-F238E27FC236}">
                <a16:creationId xmlns:a16="http://schemas.microsoft.com/office/drawing/2014/main" xmlns="" id="{731AD79A-F6B3-394C-AD2F-14AD4CBF44E5}"/>
              </a:ext>
            </a:extLst>
          </p:cNvPr>
          <p:cNvSpPr txBox="1"/>
          <p:nvPr/>
        </p:nvSpPr>
        <p:spPr>
          <a:xfrm>
            <a:off x="6354401" y="1414517"/>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31" name="TextBox 30">
            <a:extLst>
              <a:ext uri="{FF2B5EF4-FFF2-40B4-BE49-F238E27FC236}">
                <a16:creationId xmlns:a16="http://schemas.microsoft.com/office/drawing/2014/main" xmlns="" id="{63A8DB3A-9BDC-F443-A352-84BB97D234D2}"/>
              </a:ext>
            </a:extLst>
          </p:cNvPr>
          <p:cNvSpPr txBox="1"/>
          <p:nvPr/>
        </p:nvSpPr>
        <p:spPr>
          <a:xfrm>
            <a:off x="9424500" y="1414517"/>
            <a:ext cx="65434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32" name="TextBox 31">
            <a:extLst>
              <a:ext uri="{FF2B5EF4-FFF2-40B4-BE49-F238E27FC236}">
                <a16:creationId xmlns:a16="http://schemas.microsoft.com/office/drawing/2014/main" xmlns="" id="{136A4B57-E24D-7147-97CA-762700FD86AF}"/>
              </a:ext>
            </a:extLst>
          </p:cNvPr>
          <p:cNvSpPr txBox="1"/>
          <p:nvPr/>
        </p:nvSpPr>
        <p:spPr>
          <a:xfrm>
            <a:off x="10171220" y="1414517"/>
            <a:ext cx="62869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4EP+</a:t>
            </a:r>
          </a:p>
        </p:txBody>
      </p:sp>
      <p:sp>
        <p:nvSpPr>
          <p:cNvPr id="3" name="TextBox 2"/>
          <p:cNvSpPr txBox="1"/>
          <p:nvPr/>
        </p:nvSpPr>
        <p:spPr>
          <a:xfrm>
            <a:off x="3554696" y="6903663"/>
            <a:ext cx="615986" cy="261610"/>
          </a:xfrm>
          <a:prstGeom prst="rect">
            <a:avLst/>
          </a:prstGeom>
          <a:noFill/>
        </p:spPr>
        <p:txBody>
          <a:bodyPr wrap="none" rtlCol="0">
            <a:spAutoFit/>
          </a:bodyPr>
          <a:lstStyle/>
          <a:p>
            <a:r>
              <a:rPr lang="en-US" sz="1050" dirty="0">
                <a:solidFill>
                  <a:schemeClr val="bg1"/>
                </a:solidFill>
                <a:latin typeface="Arial"/>
                <a:cs typeface="Arial"/>
              </a:rPr>
              <a:t>100uM</a:t>
            </a:r>
          </a:p>
        </p:txBody>
      </p:sp>
      <p:sp>
        <p:nvSpPr>
          <p:cNvPr id="24" name="TextBox 23"/>
          <p:cNvSpPr txBox="1"/>
          <p:nvPr/>
        </p:nvSpPr>
        <p:spPr>
          <a:xfrm>
            <a:off x="7432552" y="6925258"/>
            <a:ext cx="615986" cy="261610"/>
          </a:xfrm>
          <a:prstGeom prst="rect">
            <a:avLst/>
          </a:prstGeom>
          <a:noFill/>
        </p:spPr>
        <p:txBody>
          <a:bodyPr wrap="none" rtlCol="0">
            <a:spAutoFit/>
          </a:bodyPr>
          <a:lstStyle/>
          <a:p>
            <a:r>
              <a:rPr lang="en-US" sz="1050" dirty="0">
                <a:solidFill>
                  <a:schemeClr val="bg1"/>
                </a:solidFill>
                <a:latin typeface="Arial"/>
                <a:cs typeface="Arial"/>
              </a:rPr>
              <a:t>100uM</a:t>
            </a:r>
          </a:p>
        </p:txBody>
      </p:sp>
      <p:sp>
        <p:nvSpPr>
          <p:cNvPr id="28" name="TextBox 27"/>
          <p:cNvSpPr txBox="1"/>
          <p:nvPr/>
        </p:nvSpPr>
        <p:spPr>
          <a:xfrm>
            <a:off x="11276196" y="6931639"/>
            <a:ext cx="615986" cy="261610"/>
          </a:xfrm>
          <a:prstGeom prst="rect">
            <a:avLst/>
          </a:prstGeom>
          <a:noFill/>
        </p:spPr>
        <p:txBody>
          <a:bodyPr wrap="none" rtlCol="0">
            <a:spAutoFit/>
          </a:bodyPr>
          <a:lstStyle/>
          <a:p>
            <a:r>
              <a:rPr lang="en-US" sz="1050" dirty="0">
                <a:solidFill>
                  <a:schemeClr val="bg1"/>
                </a:solidFill>
                <a:latin typeface="Arial"/>
                <a:cs typeface="Arial"/>
              </a:rPr>
              <a:t>100uM</a:t>
            </a:r>
          </a:p>
        </p:txBody>
      </p:sp>
      <p:sp>
        <p:nvSpPr>
          <p:cNvPr id="5" name="TextBox 4">
            <a:extLst>
              <a:ext uri="{FF2B5EF4-FFF2-40B4-BE49-F238E27FC236}">
                <a16:creationId xmlns:a16="http://schemas.microsoft.com/office/drawing/2014/main" xmlns="" id="{967870DA-DA2C-2F45-911E-C876C663040F}"/>
              </a:ext>
            </a:extLst>
          </p:cNvPr>
          <p:cNvSpPr txBox="1"/>
          <p:nvPr/>
        </p:nvSpPr>
        <p:spPr>
          <a:xfrm>
            <a:off x="11029566" y="26229"/>
            <a:ext cx="1162434" cy="369332"/>
          </a:xfrm>
          <a:prstGeom prst="rect">
            <a:avLst/>
          </a:prstGeom>
          <a:noFill/>
        </p:spPr>
        <p:txBody>
          <a:bodyPr wrap="none" rtlCol="0">
            <a:spAutoFit/>
          </a:bodyPr>
          <a:lstStyle/>
          <a:p>
            <a:r>
              <a:rPr lang="en-US" b="1" dirty="0"/>
              <a:t>Wei-Li Wu</a:t>
            </a:r>
          </a:p>
        </p:txBody>
      </p:sp>
      <p:grpSp>
        <p:nvGrpSpPr>
          <p:cNvPr id="6" name="Group 5"/>
          <p:cNvGrpSpPr>
            <a:grpSpLocks noChangeAspect="1"/>
          </p:cNvGrpSpPr>
          <p:nvPr/>
        </p:nvGrpSpPr>
        <p:grpSpPr>
          <a:xfrm>
            <a:off x="4626335" y="1700064"/>
            <a:ext cx="3385210" cy="5085309"/>
            <a:chOff x="4114712" y="380214"/>
            <a:chExt cx="4155440" cy="6242359"/>
          </a:xfrm>
        </p:grpSpPr>
        <p:pic>
          <p:nvPicPr>
            <p:cNvPr id="33" name="BN_EPM_1_FOS_NEUN_1-17-Image Export-17_c1.png"/>
            <p:cNvPicPr/>
            <p:nvPr/>
          </p:nvPicPr>
          <p:blipFill>
            <a:blip r:embed="rId6">
              <a:extLst/>
            </a:blip>
            <a:stretch>
              <a:fillRect/>
            </a:stretch>
          </p:blipFill>
          <p:spPr>
            <a:xfrm flipH="1">
              <a:off x="6201546" y="380214"/>
              <a:ext cx="2068606" cy="2068606"/>
            </a:xfrm>
            <a:prstGeom prst="rect">
              <a:avLst/>
            </a:prstGeom>
            <a:ln w="12700">
              <a:miter lim="400000"/>
            </a:ln>
          </p:spPr>
        </p:pic>
        <p:pic>
          <p:nvPicPr>
            <p:cNvPr id="34" name="BN_EPM_1_FOS_NEUN_1-17-Image Export-17_c3.png"/>
            <p:cNvPicPr/>
            <p:nvPr/>
          </p:nvPicPr>
          <p:blipFill>
            <a:blip r:embed="rId7">
              <a:extLst/>
            </a:blip>
            <a:stretch>
              <a:fillRect/>
            </a:stretch>
          </p:blipFill>
          <p:spPr>
            <a:xfrm flipH="1">
              <a:off x="6201546" y="2464619"/>
              <a:ext cx="2068606" cy="2068606"/>
            </a:xfrm>
            <a:prstGeom prst="rect">
              <a:avLst/>
            </a:prstGeom>
            <a:ln w="12700">
              <a:miter lim="400000"/>
            </a:ln>
          </p:spPr>
        </p:pic>
        <p:pic>
          <p:nvPicPr>
            <p:cNvPr id="35" name="AH EPM1.png"/>
            <p:cNvPicPr/>
            <p:nvPr/>
          </p:nvPicPr>
          <p:blipFill>
            <a:blip r:embed="rId8">
              <a:extLst/>
            </a:blip>
            <a:stretch>
              <a:fillRect/>
            </a:stretch>
          </p:blipFill>
          <p:spPr>
            <a:xfrm flipH="1">
              <a:off x="6201546" y="4553967"/>
              <a:ext cx="2068606" cy="2068606"/>
            </a:xfrm>
            <a:prstGeom prst="rect">
              <a:avLst/>
            </a:prstGeom>
            <a:ln w="12700">
              <a:miter lim="400000"/>
            </a:ln>
          </p:spPr>
        </p:pic>
        <p:pic>
          <p:nvPicPr>
            <p:cNvPr id="36" name="AH EPM4.png"/>
            <p:cNvPicPr/>
            <p:nvPr/>
          </p:nvPicPr>
          <p:blipFill>
            <a:blip r:embed="rId9">
              <a:extLst/>
            </a:blip>
            <a:stretch>
              <a:fillRect/>
            </a:stretch>
          </p:blipFill>
          <p:spPr>
            <a:xfrm>
              <a:off x="4114712" y="4553967"/>
              <a:ext cx="2068606" cy="2068606"/>
            </a:xfrm>
            <a:prstGeom prst="rect">
              <a:avLst/>
            </a:prstGeom>
            <a:ln w="12700">
              <a:miter lim="400000"/>
            </a:ln>
          </p:spPr>
        </p:pic>
        <p:pic>
          <p:nvPicPr>
            <p:cNvPr id="37" name="BN_EPM_4_FOS_NEUN_1-15-Image Export-58_c3.png"/>
            <p:cNvPicPr/>
            <p:nvPr/>
          </p:nvPicPr>
          <p:blipFill>
            <a:blip r:embed="rId10">
              <a:extLst/>
            </a:blip>
            <a:stretch>
              <a:fillRect/>
            </a:stretch>
          </p:blipFill>
          <p:spPr>
            <a:xfrm>
              <a:off x="4114712" y="2464619"/>
              <a:ext cx="2068606" cy="2068606"/>
            </a:xfrm>
            <a:prstGeom prst="rect">
              <a:avLst/>
            </a:prstGeom>
            <a:ln w="12700">
              <a:miter lim="400000"/>
            </a:ln>
          </p:spPr>
        </p:pic>
        <p:pic>
          <p:nvPicPr>
            <p:cNvPr id="38" name="BN_EPM_4_FOS_NEUN_1-15-Image Export-58_c1.png"/>
            <p:cNvPicPr/>
            <p:nvPr/>
          </p:nvPicPr>
          <p:blipFill>
            <a:blip r:embed="rId11">
              <a:extLst/>
            </a:blip>
            <a:stretch>
              <a:fillRect/>
            </a:stretch>
          </p:blipFill>
          <p:spPr>
            <a:xfrm>
              <a:off x="4114712" y="380214"/>
              <a:ext cx="2068606" cy="2068606"/>
            </a:xfrm>
            <a:prstGeom prst="rect">
              <a:avLst/>
            </a:prstGeom>
            <a:ln w="12700">
              <a:miter lim="400000"/>
            </a:ln>
          </p:spPr>
        </p:pic>
        <p:sp>
          <p:nvSpPr>
            <p:cNvPr id="39" name="Shape 43"/>
            <p:cNvSpPr/>
            <p:nvPr/>
          </p:nvSpPr>
          <p:spPr>
            <a:xfrm>
              <a:off x="5758032" y="2305444"/>
              <a:ext cx="325062" cy="1"/>
            </a:xfrm>
            <a:prstGeom prst="line">
              <a:avLst/>
            </a:prstGeom>
            <a:ln>
              <a:solidFill>
                <a:srgbClr val="FFFFFF"/>
              </a:solidFill>
              <a:miter lim="400000"/>
            </a:ln>
          </p:spPr>
          <p:txBody>
            <a:bodyPr lIns="0" tIns="0" rIns="0" bIns="0" anchor="ctr"/>
            <a:lstStyle/>
            <a:p>
              <a:pPr lvl="0">
                <a:defRPr sz="2600"/>
              </a:pPr>
              <a:endParaRPr/>
            </a:p>
          </p:txBody>
        </p:sp>
        <p:sp>
          <p:nvSpPr>
            <p:cNvPr id="40" name="Shape 60"/>
            <p:cNvSpPr/>
            <p:nvPr/>
          </p:nvSpPr>
          <p:spPr>
            <a:xfrm>
              <a:off x="7852620" y="2310206"/>
              <a:ext cx="325062" cy="1"/>
            </a:xfrm>
            <a:prstGeom prst="line">
              <a:avLst/>
            </a:prstGeom>
            <a:ln>
              <a:solidFill>
                <a:srgbClr val="FFFFFF"/>
              </a:solidFill>
              <a:miter lim="400000"/>
            </a:ln>
          </p:spPr>
          <p:txBody>
            <a:bodyPr lIns="0" tIns="0" rIns="0" bIns="0" anchor="ctr"/>
            <a:lstStyle/>
            <a:p>
              <a:pPr lvl="0">
                <a:defRPr sz="2600"/>
              </a:pPr>
              <a:endParaRPr/>
            </a:p>
          </p:txBody>
        </p:sp>
        <p:sp>
          <p:nvSpPr>
            <p:cNvPr id="41" name="Shape 61"/>
            <p:cNvSpPr/>
            <p:nvPr/>
          </p:nvSpPr>
          <p:spPr>
            <a:xfrm>
              <a:off x="5758032" y="4385876"/>
              <a:ext cx="325062" cy="1"/>
            </a:xfrm>
            <a:prstGeom prst="line">
              <a:avLst/>
            </a:prstGeom>
            <a:ln>
              <a:solidFill>
                <a:srgbClr val="FFFFFF"/>
              </a:solidFill>
              <a:miter lim="400000"/>
            </a:ln>
          </p:spPr>
          <p:txBody>
            <a:bodyPr lIns="0" tIns="0" rIns="0" bIns="0" anchor="ctr"/>
            <a:lstStyle/>
            <a:p>
              <a:pPr lvl="0">
                <a:defRPr sz="2600"/>
              </a:pPr>
              <a:endParaRPr/>
            </a:p>
          </p:txBody>
        </p:sp>
        <p:sp>
          <p:nvSpPr>
            <p:cNvPr id="42" name="Shape 62"/>
            <p:cNvSpPr/>
            <p:nvPr/>
          </p:nvSpPr>
          <p:spPr>
            <a:xfrm>
              <a:off x="7852620" y="4390638"/>
              <a:ext cx="325062" cy="1"/>
            </a:xfrm>
            <a:prstGeom prst="line">
              <a:avLst/>
            </a:prstGeom>
            <a:ln>
              <a:solidFill>
                <a:srgbClr val="FFFFFF"/>
              </a:solidFill>
              <a:miter lim="400000"/>
            </a:ln>
          </p:spPr>
          <p:txBody>
            <a:bodyPr lIns="0" tIns="0" rIns="0" bIns="0" anchor="ctr"/>
            <a:lstStyle/>
            <a:p>
              <a:pPr lvl="0">
                <a:defRPr sz="2600"/>
              </a:pPr>
              <a:endParaRPr/>
            </a:p>
          </p:txBody>
        </p:sp>
        <p:sp>
          <p:nvSpPr>
            <p:cNvPr id="43" name="Shape 63"/>
            <p:cNvSpPr/>
            <p:nvPr/>
          </p:nvSpPr>
          <p:spPr>
            <a:xfrm>
              <a:off x="5758032" y="6471071"/>
              <a:ext cx="325062" cy="1"/>
            </a:xfrm>
            <a:prstGeom prst="line">
              <a:avLst/>
            </a:prstGeom>
            <a:ln>
              <a:solidFill>
                <a:srgbClr val="FFFFFF"/>
              </a:solidFill>
              <a:miter lim="400000"/>
            </a:ln>
          </p:spPr>
          <p:txBody>
            <a:bodyPr lIns="0" tIns="0" rIns="0" bIns="0" anchor="ctr"/>
            <a:lstStyle/>
            <a:p>
              <a:pPr lvl="0">
                <a:defRPr sz="2600"/>
              </a:pPr>
              <a:endParaRPr/>
            </a:p>
          </p:txBody>
        </p:sp>
        <p:sp>
          <p:nvSpPr>
            <p:cNvPr id="44" name="Shape 64"/>
            <p:cNvSpPr/>
            <p:nvPr/>
          </p:nvSpPr>
          <p:spPr>
            <a:xfrm>
              <a:off x="7852620" y="6475834"/>
              <a:ext cx="325062" cy="1"/>
            </a:xfrm>
            <a:prstGeom prst="line">
              <a:avLst/>
            </a:prstGeom>
            <a:ln>
              <a:solidFill>
                <a:srgbClr val="FFFFFF"/>
              </a:solidFill>
              <a:miter lim="400000"/>
            </a:ln>
          </p:spPr>
          <p:txBody>
            <a:bodyPr lIns="0" tIns="0" rIns="0" bIns="0" anchor="ctr"/>
            <a:lstStyle/>
            <a:p>
              <a:pPr lvl="0">
                <a:defRPr sz="2600"/>
              </a:pPr>
              <a:endParaRPr/>
            </a:p>
          </p:txBody>
        </p:sp>
        <p:sp>
          <p:nvSpPr>
            <p:cNvPr id="45" name="Shape 89"/>
            <p:cNvSpPr/>
            <p:nvPr/>
          </p:nvSpPr>
          <p:spPr>
            <a:xfrm>
              <a:off x="4344506" y="582205"/>
              <a:ext cx="1599853" cy="1548513"/>
            </a:xfrm>
            <a:prstGeom prst="rect">
              <a:avLst/>
            </a:prstGeom>
            <a:ln w="12700">
              <a:solidFill>
                <a:srgbClr val="FFFFFF"/>
              </a:solidFill>
              <a:custDash>
                <a:ds d="200000" sp="200000"/>
              </a:custDash>
              <a:miter lim="400000"/>
            </a:ln>
          </p:spPr>
          <p:txBody>
            <a:bodyPr lIns="0" tIns="0" rIns="0" bIns="0" anchor="ctr"/>
            <a:lstStyle/>
            <a:p>
              <a:pPr lvl="0">
                <a:defRPr sz="2600"/>
              </a:pPr>
              <a:endParaRPr/>
            </a:p>
          </p:txBody>
        </p:sp>
        <p:sp>
          <p:nvSpPr>
            <p:cNvPr id="46" name="Shape 90"/>
            <p:cNvSpPr/>
            <p:nvPr/>
          </p:nvSpPr>
          <p:spPr>
            <a:xfrm>
              <a:off x="6426078" y="561262"/>
              <a:ext cx="1599854" cy="1548512"/>
            </a:xfrm>
            <a:prstGeom prst="rect">
              <a:avLst/>
            </a:prstGeom>
            <a:ln w="12700">
              <a:solidFill>
                <a:srgbClr val="FFFFFF"/>
              </a:solidFill>
              <a:custDash>
                <a:ds d="200000" sp="200000"/>
              </a:custDash>
              <a:miter lim="400000"/>
            </a:ln>
          </p:spPr>
          <p:txBody>
            <a:bodyPr lIns="0" tIns="0" rIns="0" bIns="0" anchor="ctr"/>
            <a:lstStyle/>
            <a:p>
              <a:pPr lvl="0">
                <a:defRPr sz="2600"/>
              </a:pPr>
              <a:endParaRPr/>
            </a:p>
          </p:txBody>
        </p:sp>
        <p:sp>
          <p:nvSpPr>
            <p:cNvPr id="47" name="Shape 91"/>
            <p:cNvSpPr/>
            <p:nvPr/>
          </p:nvSpPr>
          <p:spPr>
            <a:xfrm>
              <a:off x="4351719" y="2670684"/>
              <a:ext cx="1599854" cy="1548512"/>
            </a:xfrm>
            <a:prstGeom prst="rect">
              <a:avLst/>
            </a:prstGeom>
            <a:ln w="12700">
              <a:solidFill>
                <a:srgbClr val="FFFFFF"/>
              </a:solidFill>
              <a:custDash>
                <a:ds d="200000" sp="200000"/>
              </a:custDash>
              <a:miter lim="400000"/>
            </a:ln>
          </p:spPr>
          <p:txBody>
            <a:bodyPr lIns="0" tIns="0" rIns="0" bIns="0" anchor="ctr"/>
            <a:lstStyle/>
            <a:p>
              <a:pPr lvl="0">
                <a:defRPr sz="2600"/>
              </a:pPr>
              <a:endParaRPr/>
            </a:p>
          </p:txBody>
        </p:sp>
        <p:sp>
          <p:nvSpPr>
            <p:cNvPr id="48" name="Shape 92"/>
            <p:cNvSpPr/>
            <p:nvPr/>
          </p:nvSpPr>
          <p:spPr>
            <a:xfrm>
              <a:off x="6426078" y="2670684"/>
              <a:ext cx="1599854" cy="1548512"/>
            </a:xfrm>
            <a:prstGeom prst="rect">
              <a:avLst/>
            </a:prstGeom>
            <a:ln w="12700">
              <a:solidFill>
                <a:srgbClr val="FFFFFF"/>
              </a:solidFill>
              <a:custDash>
                <a:ds d="200000" sp="200000"/>
              </a:custDash>
              <a:miter lim="400000"/>
            </a:ln>
          </p:spPr>
          <p:txBody>
            <a:bodyPr lIns="0" tIns="0" rIns="0" bIns="0" anchor="ctr"/>
            <a:lstStyle/>
            <a:p>
              <a:pPr lvl="0">
                <a:defRPr sz="2600"/>
              </a:pPr>
              <a:endParaRPr/>
            </a:p>
          </p:txBody>
        </p:sp>
        <p:sp>
          <p:nvSpPr>
            <p:cNvPr id="49" name="Shape 93"/>
            <p:cNvSpPr/>
            <p:nvPr/>
          </p:nvSpPr>
          <p:spPr>
            <a:xfrm>
              <a:off x="4355326" y="4759162"/>
              <a:ext cx="1599854" cy="1548513"/>
            </a:xfrm>
            <a:prstGeom prst="rect">
              <a:avLst/>
            </a:prstGeom>
            <a:ln w="12700">
              <a:solidFill>
                <a:srgbClr val="FFFFFF"/>
              </a:solidFill>
              <a:custDash>
                <a:ds d="200000" sp="200000"/>
              </a:custDash>
              <a:miter lim="400000"/>
            </a:ln>
          </p:spPr>
          <p:txBody>
            <a:bodyPr lIns="0" tIns="0" rIns="0" bIns="0" anchor="ctr"/>
            <a:lstStyle/>
            <a:p>
              <a:pPr lvl="0">
                <a:defRPr sz="2600"/>
              </a:pPr>
              <a:endParaRPr/>
            </a:p>
          </p:txBody>
        </p:sp>
        <p:sp>
          <p:nvSpPr>
            <p:cNvPr id="50" name="Shape 94"/>
            <p:cNvSpPr/>
            <p:nvPr/>
          </p:nvSpPr>
          <p:spPr>
            <a:xfrm>
              <a:off x="6426078" y="4759162"/>
              <a:ext cx="1599854" cy="1548513"/>
            </a:xfrm>
            <a:prstGeom prst="rect">
              <a:avLst/>
            </a:prstGeom>
            <a:ln w="12700">
              <a:solidFill>
                <a:srgbClr val="FFFFFF"/>
              </a:solidFill>
              <a:custDash>
                <a:ds d="200000" sp="200000"/>
              </a:custDash>
              <a:miter lim="400000"/>
            </a:ln>
          </p:spPr>
          <p:txBody>
            <a:bodyPr lIns="0" tIns="0" rIns="0" bIns="0" anchor="ctr"/>
            <a:lstStyle/>
            <a:p>
              <a:pPr lvl="0">
                <a:defRPr sz="2600"/>
              </a:pPr>
              <a:endParaRPr/>
            </a:p>
          </p:txBody>
        </p:sp>
      </p:grpSp>
      <p:grpSp>
        <p:nvGrpSpPr>
          <p:cNvPr id="9" name="Group 8"/>
          <p:cNvGrpSpPr>
            <a:grpSpLocks noChangeAspect="1"/>
          </p:cNvGrpSpPr>
          <p:nvPr/>
        </p:nvGrpSpPr>
        <p:grpSpPr>
          <a:xfrm>
            <a:off x="754509" y="1700063"/>
            <a:ext cx="3399763" cy="5087303"/>
            <a:chOff x="4616566" y="1943037"/>
            <a:chExt cx="4169764" cy="6239510"/>
          </a:xfrm>
        </p:grpSpPr>
        <p:pic>
          <p:nvPicPr>
            <p:cNvPr id="51" name="BN_EPM_1_FOS_NEUN_1-36-Image Export-36_c3.png"/>
            <p:cNvPicPr/>
            <p:nvPr/>
          </p:nvPicPr>
          <p:blipFill>
            <a:blip r:embed="rId12">
              <a:extLst/>
            </a:blip>
            <a:stretch>
              <a:fillRect/>
            </a:stretch>
          </p:blipFill>
          <p:spPr>
            <a:xfrm>
              <a:off x="6702778" y="4025964"/>
              <a:ext cx="2068605" cy="2068605"/>
            </a:xfrm>
            <a:prstGeom prst="rect">
              <a:avLst/>
            </a:prstGeom>
            <a:ln w="12700">
              <a:miter lim="400000"/>
            </a:ln>
          </p:spPr>
        </p:pic>
        <p:pic>
          <p:nvPicPr>
            <p:cNvPr id="52" name="BN_EPM_1_FOS_NEUN_1-36-Image Export-36_c1.png"/>
            <p:cNvPicPr/>
            <p:nvPr/>
          </p:nvPicPr>
          <p:blipFill>
            <a:blip r:embed="rId13">
              <a:extLst/>
            </a:blip>
            <a:stretch>
              <a:fillRect/>
            </a:stretch>
          </p:blipFill>
          <p:spPr>
            <a:xfrm>
              <a:off x="6702778" y="1943037"/>
              <a:ext cx="2068605" cy="2068605"/>
            </a:xfrm>
            <a:prstGeom prst="rect">
              <a:avLst/>
            </a:prstGeom>
            <a:ln w="12700">
              <a:miter lim="400000"/>
            </a:ln>
          </p:spPr>
        </p:pic>
        <p:pic>
          <p:nvPicPr>
            <p:cNvPr id="53" name="BLA EPM1.png"/>
            <p:cNvPicPr/>
            <p:nvPr/>
          </p:nvPicPr>
          <p:blipFill>
            <a:blip r:embed="rId14">
              <a:extLst/>
            </a:blip>
            <a:stretch>
              <a:fillRect/>
            </a:stretch>
          </p:blipFill>
          <p:spPr>
            <a:xfrm>
              <a:off x="6702778" y="6111847"/>
              <a:ext cx="2068605" cy="2068606"/>
            </a:xfrm>
            <a:prstGeom prst="rect">
              <a:avLst/>
            </a:prstGeom>
            <a:ln w="12700">
              <a:miter lim="400000"/>
            </a:ln>
          </p:spPr>
        </p:pic>
        <p:pic>
          <p:nvPicPr>
            <p:cNvPr id="54" name="BLA EPM4.png"/>
            <p:cNvPicPr/>
            <p:nvPr/>
          </p:nvPicPr>
          <p:blipFill>
            <a:blip r:embed="rId15">
              <a:extLst/>
            </a:blip>
            <a:stretch>
              <a:fillRect/>
            </a:stretch>
          </p:blipFill>
          <p:spPr>
            <a:xfrm>
              <a:off x="4616566" y="6111847"/>
              <a:ext cx="2068605" cy="2068606"/>
            </a:xfrm>
            <a:prstGeom prst="rect">
              <a:avLst/>
            </a:prstGeom>
            <a:ln w="12700">
              <a:miter lim="400000"/>
            </a:ln>
          </p:spPr>
        </p:pic>
        <p:pic>
          <p:nvPicPr>
            <p:cNvPr id="55" name="BN_EPM_4_FOS_NEUN_1-26-Image Export-69_c3.png"/>
            <p:cNvPicPr/>
            <p:nvPr/>
          </p:nvPicPr>
          <p:blipFill>
            <a:blip r:embed="rId16">
              <a:extLst/>
            </a:blip>
            <a:stretch>
              <a:fillRect/>
            </a:stretch>
          </p:blipFill>
          <p:spPr>
            <a:xfrm>
              <a:off x="4616566" y="4025964"/>
              <a:ext cx="2068605" cy="2068605"/>
            </a:xfrm>
            <a:prstGeom prst="rect">
              <a:avLst/>
            </a:prstGeom>
            <a:ln w="12700">
              <a:miter lim="400000"/>
            </a:ln>
          </p:spPr>
        </p:pic>
        <p:pic>
          <p:nvPicPr>
            <p:cNvPr id="56" name="BN_EPM_4_FOS_NEUN_1-26-Image Export-69_c1.png"/>
            <p:cNvPicPr/>
            <p:nvPr/>
          </p:nvPicPr>
          <p:blipFill>
            <a:blip r:embed="rId17">
              <a:extLst/>
            </a:blip>
            <a:stretch>
              <a:fillRect/>
            </a:stretch>
          </p:blipFill>
          <p:spPr>
            <a:xfrm>
              <a:off x="4616566" y="1943037"/>
              <a:ext cx="2068605" cy="2068605"/>
            </a:xfrm>
            <a:prstGeom prst="rect">
              <a:avLst/>
            </a:prstGeom>
            <a:ln w="12700">
              <a:miter lim="400000"/>
            </a:ln>
          </p:spPr>
        </p:pic>
        <p:sp>
          <p:nvSpPr>
            <p:cNvPr id="57" name="Shape 65"/>
            <p:cNvSpPr/>
            <p:nvPr/>
          </p:nvSpPr>
          <p:spPr>
            <a:xfrm>
              <a:off x="6207923" y="3859969"/>
              <a:ext cx="325062" cy="1"/>
            </a:xfrm>
            <a:prstGeom prst="line">
              <a:avLst/>
            </a:prstGeom>
            <a:ln>
              <a:solidFill>
                <a:srgbClr val="FFFFFF"/>
              </a:solidFill>
              <a:miter lim="400000"/>
            </a:ln>
          </p:spPr>
          <p:txBody>
            <a:bodyPr lIns="0" tIns="0" rIns="0" bIns="0" anchor="ctr"/>
            <a:lstStyle/>
            <a:p>
              <a:pPr lvl="0">
                <a:defRPr sz="2600"/>
              </a:pPr>
              <a:endParaRPr/>
            </a:p>
          </p:txBody>
        </p:sp>
        <p:sp>
          <p:nvSpPr>
            <p:cNvPr id="58" name="Shape 66"/>
            <p:cNvSpPr/>
            <p:nvPr/>
          </p:nvSpPr>
          <p:spPr>
            <a:xfrm>
              <a:off x="8302511" y="3864731"/>
              <a:ext cx="325062" cy="1"/>
            </a:xfrm>
            <a:prstGeom prst="line">
              <a:avLst/>
            </a:prstGeom>
            <a:ln>
              <a:solidFill>
                <a:srgbClr val="FFFFFF"/>
              </a:solidFill>
              <a:miter lim="400000"/>
            </a:ln>
          </p:spPr>
          <p:txBody>
            <a:bodyPr lIns="0" tIns="0" rIns="0" bIns="0" anchor="ctr"/>
            <a:lstStyle/>
            <a:p>
              <a:pPr lvl="0">
                <a:defRPr sz="2600"/>
              </a:pPr>
              <a:endParaRPr/>
            </a:p>
          </p:txBody>
        </p:sp>
        <p:sp>
          <p:nvSpPr>
            <p:cNvPr id="59" name="Shape 67"/>
            <p:cNvSpPr/>
            <p:nvPr/>
          </p:nvSpPr>
          <p:spPr>
            <a:xfrm>
              <a:off x="6207923" y="5940401"/>
              <a:ext cx="325062" cy="1"/>
            </a:xfrm>
            <a:prstGeom prst="line">
              <a:avLst/>
            </a:prstGeom>
            <a:ln>
              <a:solidFill>
                <a:srgbClr val="FFFFFF"/>
              </a:solidFill>
              <a:miter lim="400000"/>
            </a:ln>
          </p:spPr>
          <p:txBody>
            <a:bodyPr lIns="0" tIns="0" rIns="0" bIns="0" anchor="ctr"/>
            <a:lstStyle/>
            <a:p>
              <a:pPr lvl="0">
                <a:defRPr sz="2600"/>
              </a:pPr>
              <a:endParaRPr/>
            </a:p>
          </p:txBody>
        </p:sp>
        <p:sp>
          <p:nvSpPr>
            <p:cNvPr id="60" name="Shape 68"/>
            <p:cNvSpPr/>
            <p:nvPr/>
          </p:nvSpPr>
          <p:spPr>
            <a:xfrm>
              <a:off x="8302511" y="5945163"/>
              <a:ext cx="325062" cy="1"/>
            </a:xfrm>
            <a:prstGeom prst="line">
              <a:avLst/>
            </a:prstGeom>
            <a:ln>
              <a:solidFill>
                <a:srgbClr val="FFFFFF"/>
              </a:solidFill>
              <a:miter lim="400000"/>
            </a:ln>
          </p:spPr>
          <p:txBody>
            <a:bodyPr lIns="0" tIns="0" rIns="0" bIns="0" anchor="ctr"/>
            <a:lstStyle/>
            <a:p>
              <a:pPr lvl="0">
                <a:defRPr sz="2600"/>
              </a:pPr>
              <a:endParaRPr/>
            </a:p>
          </p:txBody>
        </p:sp>
        <p:sp>
          <p:nvSpPr>
            <p:cNvPr id="61" name="Shape 69"/>
            <p:cNvSpPr/>
            <p:nvPr/>
          </p:nvSpPr>
          <p:spPr>
            <a:xfrm>
              <a:off x="6207923" y="8025596"/>
              <a:ext cx="325062" cy="1"/>
            </a:xfrm>
            <a:prstGeom prst="line">
              <a:avLst/>
            </a:prstGeom>
            <a:ln>
              <a:solidFill>
                <a:srgbClr val="FFFFFF"/>
              </a:solidFill>
              <a:miter lim="400000"/>
            </a:ln>
          </p:spPr>
          <p:txBody>
            <a:bodyPr lIns="0" tIns="0" rIns="0" bIns="0" anchor="ctr"/>
            <a:lstStyle/>
            <a:p>
              <a:pPr lvl="0">
                <a:defRPr sz="2600"/>
              </a:pPr>
              <a:endParaRPr/>
            </a:p>
          </p:txBody>
        </p:sp>
        <p:sp>
          <p:nvSpPr>
            <p:cNvPr id="62" name="Shape 70"/>
            <p:cNvSpPr/>
            <p:nvPr/>
          </p:nvSpPr>
          <p:spPr>
            <a:xfrm>
              <a:off x="8302511" y="8030359"/>
              <a:ext cx="325062" cy="1"/>
            </a:xfrm>
            <a:prstGeom prst="line">
              <a:avLst/>
            </a:prstGeom>
            <a:ln>
              <a:solidFill>
                <a:srgbClr val="FFFFFF"/>
              </a:solidFill>
              <a:miter lim="400000"/>
            </a:ln>
          </p:spPr>
          <p:txBody>
            <a:bodyPr lIns="0" tIns="0" rIns="0" bIns="0" anchor="ctr"/>
            <a:lstStyle/>
            <a:p>
              <a:pPr lvl="0">
                <a:defRPr sz="2600"/>
              </a:pPr>
              <a:endParaRPr/>
            </a:p>
          </p:txBody>
        </p:sp>
        <p:sp>
          <p:nvSpPr>
            <p:cNvPr id="63" name="Shape 77"/>
            <p:cNvSpPr/>
            <p:nvPr/>
          </p:nvSpPr>
          <p:spPr>
            <a:xfrm>
              <a:off x="4819813" y="4116147"/>
              <a:ext cx="472266" cy="19629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141" y="19434"/>
                    <a:pt x="11928" y="17101"/>
                    <a:pt x="9077" y="14663"/>
                  </a:cubicBezTo>
                  <a:cubicBezTo>
                    <a:pt x="5342" y="11469"/>
                    <a:pt x="4004" y="8154"/>
                    <a:pt x="2453" y="4860"/>
                  </a:cubicBezTo>
                  <a:cubicBezTo>
                    <a:pt x="1690" y="3238"/>
                    <a:pt x="872" y="1618"/>
                    <a:pt x="0" y="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64" name="Shape 78"/>
            <p:cNvSpPr/>
            <p:nvPr/>
          </p:nvSpPr>
          <p:spPr>
            <a:xfrm>
              <a:off x="6224447" y="4078132"/>
              <a:ext cx="434466" cy="4779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76" y="2688"/>
                    <a:pt x="8392" y="5832"/>
                    <a:pt x="11967" y="9366"/>
                  </a:cubicBezTo>
                  <a:cubicBezTo>
                    <a:pt x="15715" y="13072"/>
                    <a:pt x="18950" y="17180"/>
                    <a:pt x="21600" y="2160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65" name="Shape 79"/>
            <p:cNvSpPr/>
            <p:nvPr/>
          </p:nvSpPr>
          <p:spPr>
            <a:xfrm>
              <a:off x="4810381" y="2008562"/>
              <a:ext cx="472266" cy="19629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141" y="19434"/>
                    <a:pt x="11928" y="17101"/>
                    <a:pt x="9077" y="14663"/>
                  </a:cubicBezTo>
                  <a:cubicBezTo>
                    <a:pt x="5342" y="11469"/>
                    <a:pt x="4004" y="8154"/>
                    <a:pt x="2453" y="4860"/>
                  </a:cubicBezTo>
                  <a:cubicBezTo>
                    <a:pt x="1690" y="3238"/>
                    <a:pt x="872" y="1618"/>
                    <a:pt x="0" y="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66" name="Shape 80"/>
            <p:cNvSpPr/>
            <p:nvPr/>
          </p:nvSpPr>
          <p:spPr>
            <a:xfrm>
              <a:off x="6215015" y="1970546"/>
              <a:ext cx="434467" cy="4779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76" y="2688"/>
                    <a:pt x="8392" y="5832"/>
                    <a:pt x="11967" y="9366"/>
                  </a:cubicBezTo>
                  <a:cubicBezTo>
                    <a:pt x="15715" y="13072"/>
                    <a:pt x="18950" y="17180"/>
                    <a:pt x="21600" y="2160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67" name="Shape 81"/>
            <p:cNvSpPr/>
            <p:nvPr/>
          </p:nvSpPr>
          <p:spPr>
            <a:xfrm>
              <a:off x="4821408" y="6186364"/>
              <a:ext cx="472265" cy="19629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141" y="19434"/>
                    <a:pt x="11928" y="17101"/>
                    <a:pt x="9077" y="14663"/>
                  </a:cubicBezTo>
                  <a:cubicBezTo>
                    <a:pt x="5342" y="11469"/>
                    <a:pt x="4004" y="8154"/>
                    <a:pt x="2453" y="4860"/>
                  </a:cubicBezTo>
                  <a:cubicBezTo>
                    <a:pt x="1690" y="3238"/>
                    <a:pt x="872" y="1618"/>
                    <a:pt x="0" y="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68" name="Shape 82"/>
            <p:cNvSpPr/>
            <p:nvPr/>
          </p:nvSpPr>
          <p:spPr>
            <a:xfrm>
              <a:off x="6226041" y="6148349"/>
              <a:ext cx="434467" cy="4779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76" y="2688"/>
                    <a:pt x="8392" y="5832"/>
                    <a:pt x="11967" y="9366"/>
                  </a:cubicBezTo>
                  <a:cubicBezTo>
                    <a:pt x="15715" y="13072"/>
                    <a:pt x="18950" y="17180"/>
                    <a:pt x="21600" y="2160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69" name="Shape 83"/>
            <p:cNvSpPr/>
            <p:nvPr/>
          </p:nvSpPr>
          <p:spPr>
            <a:xfrm>
              <a:off x="6764972" y="4058586"/>
              <a:ext cx="530997" cy="2000474"/>
            </a:xfrm>
            <a:custGeom>
              <a:avLst/>
              <a:gdLst/>
              <a:ahLst/>
              <a:cxnLst>
                <a:cxn ang="0">
                  <a:pos x="wd2" y="hd2"/>
                </a:cxn>
                <a:cxn ang="5400000">
                  <a:pos x="wd2" y="hd2"/>
                </a:cxn>
                <a:cxn ang="10800000">
                  <a:pos x="wd2" y="hd2"/>
                </a:cxn>
                <a:cxn ang="16200000">
                  <a:pos x="wd2" y="hd2"/>
                </a:cxn>
              </a:cxnLst>
              <a:rect l="0" t="0" r="r" b="b"/>
              <a:pathLst>
                <a:path w="21557" h="21600" extrusionOk="0">
                  <a:moveTo>
                    <a:pt x="1616" y="0"/>
                  </a:moveTo>
                  <a:cubicBezTo>
                    <a:pt x="615" y="2919"/>
                    <a:pt x="77" y="5848"/>
                    <a:pt x="5" y="8780"/>
                  </a:cubicBezTo>
                  <a:cubicBezTo>
                    <a:pt x="-43" y="10746"/>
                    <a:pt x="157" y="12754"/>
                    <a:pt x="3269" y="14542"/>
                  </a:cubicBezTo>
                  <a:cubicBezTo>
                    <a:pt x="7045" y="16710"/>
                    <a:pt x="14575" y="18219"/>
                    <a:pt x="19140" y="20271"/>
                  </a:cubicBezTo>
                  <a:cubicBezTo>
                    <a:pt x="20083" y="20696"/>
                    <a:pt x="20892" y="21140"/>
                    <a:pt x="21557" y="2160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70" name="Shape 84"/>
            <p:cNvSpPr/>
            <p:nvPr/>
          </p:nvSpPr>
          <p:spPr>
            <a:xfrm>
              <a:off x="8164074" y="4071953"/>
              <a:ext cx="599916" cy="6972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6" y="2253"/>
                    <a:pt x="8257" y="5024"/>
                    <a:pt x="11675" y="8231"/>
                  </a:cubicBezTo>
                  <a:cubicBezTo>
                    <a:pt x="15860" y="12158"/>
                    <a:pt x="19219" y="16682"/>
                    <a:pt x="21600" y="2160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71" name="Shape 85"/>
            <p:cNvSpPr/>
            <p:nvPr/>
          </p:nvSpPr>
          <p:spPr>
            <a:xfrm>
              <a:off x="6772705" y="1970789"/>
              <a:ext cx="530998" cy="2000474"/>
            </a:xfrm>
            <a:custGeom>
              <a:avLst/>
              <a:gdLst/>
              <a:ahLst/>
              <a:cxnLst>
                <a:cxn ang="0">
                  <a:pos x="wd2" y="hd2"/>
                </a:cxn>
                <a:cxn ang="5400000">
                  <a:pos x="wd2" y="hd2"/>
                </a:cxn>
                <a:cxn ang="10800000">
                  <a:pos x="wd2" y="hd2"/>
                </a:cxn>
                <a:cxn ang="16200000">
                  <a:pos x="wd2" y="hd2"/>
                </a:cxn>
              </a:cxnLst>
              <a:rect l="0" t="0" r="r" b="b"/>
              <a:pathLst>
                <a:path w="21557" h="21600" extrusionOk="0">
                  <a:moveTo>
                    <a:pt x="1616" y="0"/>
                  </a:moveTo>
                  <a:cubicBezTo>
                    <a:pt x="615" y="2919"/>
                    <a:pt x="77" y="5848"/>
                    <a:pt x="5" y="8780"/>
                  </a:cubicBezTo>
                  <a:cubicBezTo>
                    <a:pt x="-43" y="10746"/>
                    <a:pt x="157" y="12754"/>
                    <a:pt x="3269" y="14542"/>
                  </a:cubicBezTo>
                  <a:cubicBezTo>
                    <a:pt x="7045" y="16710"/>
                    <a:pt x="14575" y="18219"/>
                    <a:pt x="19140" y="20271"/>
                  </a:cubicBezTo>
                  <a:cubicBezTo>
                    <a:pt x="20083" y="20696"/>
                    <a:pt x="20892" y="21140"/>
                    <a:pt x="21557" y="2160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72" name="Shape 86"/>
            <p:cNvSpPr/>
            <p:nvPr/>
          </p:nvSpPr>
          <p:spPr>
            <a:xfrm>
              <a:off x="8171808" y="1984156"/>
              <a:ext cx="599916" cy="6972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6" y="2253"/>
                    <a:pt x="8257" y="5024"/>
                    <a:pt x="11675" y="8231"/>
                  </a:cubicBezTo>
                  <a:cubicBezTo>
                    <a:pt x="15860" y="12158"/>
                    <a:pt x="19219" y="16682"/>
                    <a:pt x="21600" y="2160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73" name="Shape 87"/>
            <p:cNvSpPr/>
            <p:nvPr/>
          </p:nvSpPr>
          <p:spPr>
            <a:xfrm>
              <a:off x="6787312" y="6182073"/>
              <a:ext cx="530997" cy="2000474"/>
            </a:xfrm>
            <a:custGeom>
              <a:avLst/>
              <a:gdLst/>
              <a:ahLst/>
              <a:cxnLst>
                <a:cxn ang="0">
                  <a:pos x="wd2" y="hd2"/>
                </a:cxn>
                <a:cxn ang="5400000">
                  <a:pos x="wd2" y="hd2"/>
                </a:cxn>
                <a:cxn ang="10800000">
                  <a:pos x="wd2" y="hd2"/>
                </a:cxn>
                <a:cxn ang="16200000">
                  <a:pos x="wd2" y="hd2"/>
                </a:cxn>
              </a:cxnLst>
              <a:rect l="0" t="0" r="r" b="b"/>
              <a:pathLst>
                <a:path w="21557" h="21600" extrusionOk="0">
                  <a:moveTo>
                    <a:pt x="1616" y="0"/>
                  </a:moveTo>
                  <a:cubicBezTo>
                    <a:pt x="615" y="2919"/>
                    <a:pt x="77" y="5848"/>
                    <a:pt x="5" y="8780"/>
                  </a:cubicBezTo>
                  <a:cubicBezTo>
                    <a:pt x="-43" y="10746"/>
                    <a:pt x="157" y="12754"/>
                    <a:pt x="3269" y="14542"/>
                  </a:cubicBezTo>
                  <a:cubicBezTo>
                    <a:pt x="7045" y="16710"/>
                    <a:pt x="14575" y="18219"/>
                    <a:pt x="19140" y="20271"/>
                  </a:cubicBezTo>
                  <a:cubicBezTo>
                    <a:pt x="20083" y="20696"/>
                    <a:pt x="20892" y="21140"/>
                    <a:pt x="21557" y="2160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74" name="Shape 88"/>
            <p:cNvSpPr/>
            <p:nvPr/>
          </p:nvSpPr>
          <p:spPr>
            <a:xfrm>
              <a:off x="8186414" y="6195439"/>
              <a:ext cx="599916" cy="6972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6" y="2253"/>
                    <a:pt x="8257" y="5024"/>
                    <a:pt x="11675" y="8231"/>
                  </a:cubicBezTo>
                  <a:cubicBezTo>
                    <a:pt x="15860" y="12158"/>
                    <a:pt x="19219" y="16682"/>
                    <a:pt x="21600" y="21600"/>
                  </a:cubicBezTo>
                </a:path>
              </a:pathLst>
            </a:custGeom>
            <a:ln w="25400">
              <a:solidFill>
                <a:srgbClr val="FFFFFF"/>
              </a:solidFill>
              <a:custDash>
                <a:ds d="200000" sp="200000"/>
              </a:custDash>
              <a:miter lim="400000"/>
            </a:ln>
          </p:spPr>
          <p:txBody>
            <a:bodyPr lIns="0" tIns="0" rIns="0" bIns="0" anchor="ctr"/>
            <a:lstStyle/>
            <a:p>
              <a:pPr lvl="0">
                <a:defRPr sz="2600"/>
              </a:pPr>
              <a:endParaRPr/>
            </a:p>
          </p:txBody>
        </p:sp>
      </p:grpSp>
      <p:grpSp>
        <p:nvGrpSpPr>
          <p:cNvPr id="10" name="Group 9"/>
          <p:cNvGrpSpPr>
            <a:grpSpLocks noChangeAspect="1"/>
          </p:cNvGrpSpPr>
          <p:nvPr/>
        </p:nvGrpSpPr>
        <p:grpSpPr>
          <a:xfrm>
            <a:off x="8483607" y="1717302"/>
            <a:ext cx="3357761" cy="5042942"/>
            <a:chOff x="8815636" y="1943037"/>
            <a:chExt cx="4153082" cy="6237416"/>
          </a:xfrm>
        </p:grpSpPr>
        <p:pic>
          <p:nvPicPr>
            <p:cNvPr id="75" name="PVN EPM4.png"/>
            <p:cNvPicPr/>
            <p:nvPr/>
          </p:nvPicPr>
          <p:blipFill>
            <a:blip r:embed="rId18">
              <a:extLst/>
            </a:blip>
            <a:stretch>
              <a:fillRect/>
            </a:stretch>
          </p:blipFill>
          <p:spPr>
            <a:xfrm>
              <a:off x="8815636" y="6111847"/>
              <a:ext cx="2068605" cy="2068606"/>
            </a:xfrm>
            <a:prstGeom prst="rect">
              <a:avLst/>
            </a:prstGeom>
            <a:ln w="12700">
              <a:miter lim="400000"/>
            </a:ln>
          </p:spPr>
        </p:pic>
        <p:pic>
          <p:nvPicPr>
            <p:cNvPr id="76" name="BN_EPM_4_FOS_NEUN_1-14-Image Export-57_c1.png"/>
            <p:cNvPicPr/>
            <p:nvPr/>
          </p:nvPicPr>
          <p:blipFill>
            <a:blip r:embed="rId19">
              <a:extLst/>
            </a:blip>
            <a:stretch>
              <a:fillRect/>
            </a:stretch>
          </p:blipFill>
          <p:spPr>
            <a:xfrm>
              <a:off x="8815636" y="1943037"/>
              <a:ext cx="2068605" cy="2068605"/>
            </a:xfrm>
            <a:prstGeom prst="rect">
              <a:avLst/>
            </a:prstGeom>
            <a:ln w="12700">
              <a:miter lim="400000"/>
            </a:ln>
          </p:spPr>
        </p:pic>
        <p:pic>
          <p:nvPicPr>
            <p:cNvPr id="77" name="BN_EPM_4_FOS_NEUN_1-14-Image Export-57_c3.png"/>
            <p:cNvPicPr/>
            <p:nvPr/>
          </p:nvPicPr>
          <p:blipFill>
            <a:blip r:embed="rId20">
              <a:extLst/>
            </a:blip>
            <a:stretch>
              <a:fillRect/>
            </a:stretch>
          </p:blipFill>
          <p:spPr>
            <a:xfrm>
              <a:off x="8815636" y="4022014"/>
              <a:ext cx="2068605" cy="2068605"/>
            </a:xfrm>
            <a:prstGeom prst="rect">
              <a:avLst/>
            </a:prstGeom>
            <a:ln w="12700">
              <a:miter lim="400000"/>
            </a:ln>
          </p:spPr>
        </p:pic>
        <p:pic>
          <p:nvPicPr>
            <p:cNvPr id="78" name="BN_EPM_1_FOS_NEUN_1-14-Image Export-14_c3.png"/>
            <p:cNvPicPr/>
            <p:nvPr/>
          </p:nvPicPr>
          <p:blipFill>
            <a:blip r:embed="rId21">
              <a:extLst/>
            </a:blip>
            <a:stretch>
              <a:fillRect/>
            </a:stretch>
          </p:blipFill>
          <p:spPr>
            <a:xfrm>
              <a:off x="10900113" y="4019057"/>
              <a:ext cx="2068605" cy="2068605"/>
            </a:xfrm>
            <a:prstGeom prst="rect">
              <a:avLst/>
            </a:prstGeom>
            <a:ln w="12700">
              <a:miter lim="400000"/>
            </a:ln>
          </p:spPr>
        </p:pic>
        <p:pic>
          <p:nvPicPr>
            <p:cNvPr id="79" name="BN_EPM_1_FOS_NEUN_1-14-Image Export-14_c1.png"/>
            <p:cNvPicPr/>
            <p:nvPr/>
          </p:nvPicPr>
          <p:blipFill>
            <a:blip r:embed="rId22">
              <a:extLst/>
            </a:blip>
            <a:stretch>
              <a:fillRect/>
            </a:stretch>
          </p:blipFill>
          <p:spPr>
            <a:xfrm>
              <a:off x="10900113" y="1943037"/>
              <a:ext cx="2068605" cy="2068605"/>
            </a:xfrm>
            <a:prstGeom prst="rect">
              <a:avLst/>
            </a:prstGeom>
            <a:ln w="12700">
              <a:miter lim="400000"/>
            </a:ln>
          </p:spPr>
        </p:pic>
        <p:pic>
          <p:nvPicPr>
            <p:cNvPr id="80" name="PVN EPM1.png"/>
            <p:cNvPicPr/>
            <p:nvPr/>
          </p:nvPicPr>
          <p:blipFill>
            <a:blip r:embed="rId23">
              <a:extLst/>
            </a:blip>
            <a:stretch>
              <a:fillRect/>
            </a:stretch>
          </p:blipFill>
          <p:spPr>
            <a:xfrm>
              <a:off x="10900113" y="6108891"/>
              <a:ext cx="2068605" cy="2068605"/>
            </a:xfrm>
            <a:prstGeom prst="rect">
              <a:avLst/>
            </a:prstGeom>
            <a:ln w="12700">
              <a:miter lim="400000"/>
            </a:ln>
          </p:spPr>
        </p:pic>
        <p:sp>
          <p:nvSpPr>
            <p:cNvPr id="81" name="Shape 71"/>
            <p:cNvSpPr/>
            <p:nvPr/>
          </p:nvSpPr>
          <p:spPr>
            <a:xfrm>
              <a:off x="10425807" y="3857985"/>
              <a:ext cx="325063" cy="1"/>
            </a:xfrm>
            <a:prstGeom prst="line">
              <a:avLst/>
            </a:prstGeom>
            <a:ln>
              <a:solidFill>
                <a:srgbClr val="FFFFFF"/>
              </a:solidFill>
              <a:miter lim="400000"/>
            </a:ln>
          </p:spPr>
          <p:txBody>
            <a:bodyPr lIns="0" tIns="0" rIns="0" bIns="0" anchor="ctr"/>
            <a:lstStyle/>
            <a:p>
              <a:pPr lvl="0">
                <a:defRPr sz="2600"/>
              </a:pPr>
              <a:endParaRPr/>
            </a:p>
          </p:txBody>
        </p:sp>
        <p:sp>
          <p:nvSpPr>
            <p:cNvPr id="82" name="Shape 72"/>
            <p:cNvSpPr/>
            <p:nvPr/>
          </p:nvSpPr>
          <p:spPr>
            <a:xfrm>
              <a:off x="12520395" y="3862747"/>
              <a:ext cx="325062" cy="1"/>
            </a:xfrm>
            <a:prstGeom prst="line">
              <a:avLst/>
            </a:prstGeom>
            <a:ln>
              <a:solidFill>
                <a:srgbClr val="FFFFFF"/>
              </a:solidFill>
              <a:miter lim="400000"/>
            </a:ln>
          </p:spPr>
          <p:txBody>
            <a:bodyPr lIns="0" tIns="0" rIns="0" bIns="0" anchor="ctr"/>
            <a:lstStyle/>
            <a:p>
              <a:pPr lvl="0">
                <a:defRPr sz="2600"/>
              </a:pPr>
              <a:endParaRPr/>
            </a:p>
          </p:txBody>
        </p:sp>
        <p:sp>
          <p:nvSpPr>
            <p:cNvPr id="83" name="Shape 73"/>
            <p:cNvSpPr/>
            <p:nvPr/>
          </p:nvSpPr>
          <p:spPr>
            <a:xfrm>
              <a:off x="10425807" y="5938417"/>
              <a:ext cx="325063" cy="1"/>
            </a:xfrm>
            <a:prstGeom prst="line">
              <a:avLst/>
            </a:prstGeom>
            <a:ln>
              <a:solidFill>
                <a:srgbClr val="FFFFFF"/>
              </a:solidFill>
              <a:miter lim="400000"/>
            </a:ln>
          </p:spPr>
          <p:txBody>
            <a:bodyPr lIns="0" tIns="0" rIns="0" bIns="0" anchor="ctr"/>
            <a:lstStyle/>
            <a:p>
              <a:pPr lvl="0">
                <a:defRPr sz="2600"/>
              </a:pPr>
              <a:endParaRPr/>
            </a:p>
          </p:txBody>
        </p:sp>
        <p:sp>
          <p:nvSpPr>
            <p:cNvPr id="84" name="Shape 74"/>
            <p:cNvSpPr/>
            <p:nvPr/>
          </p:nvSpPr>
          <p:spPr>
            <a:xfrm>
              <a:off x="12520395" y="5943180"/>
              <a:ext cx="325062" cy="1"/>
            </a:xfrm>
            <a:prstGeom prst="line">
              <a:avLst/>
            </a:prstGeom>
            <a:ln>
              <a:solidFill>
                <a:srgbClr val="FFFFFF"/>
              </a:solidFill>
              <a:miter lim="400000"/>
            </a:ln>
          </p:spPr>
          <p:txBody>
            <a:bodyPr lIns="0" tIns="0" rIns="0" bIns="0" anchor="ctr"/>
            <a:lstStyle/>
            <a:p>
              <a:pPr lvl="0">
                <a:defRPr sz="2600"/>
              </a:pPr>
              <a:endParaRPr/>
            </a:p>
          </p:txBody>
        </p:sp>
        <p:sp>
          <p:nvSpPr>
            <p:cNvPr id="85" name="Shape 75"/>
            <p:cNvSpPr/>
            <p:nvPr/>
          </p:nvSpPr>
          <p:spPr>
            <a:xfrm>
              <a:off x="10425807" y="8023613"/>
              <a:ext cx="325063" cy="1"/>
            </a:xfrm>
            <a:prstGeom prst="line">
              <a:avLst/>
            </a:prstGeom>
            <a:ln>
              <a:solidFill>
                <a:srgbClr val="FFFFFF"/>
              </a:solidFill>
              <a:miter lim="400000"/>
            </a:ln>
          </p:spPr>
          <p:txBody>
            <a:bodyPr lIns="0" tIns="0" rIns="0" bIns="0" anchor="ctr"/>
            <a:lstStyle/>
            <a:p>
              <a:pPr lvl="0">
                <a:defRPr sz="2600"/>
              </a:pPr>
              <a:endParaRPr/>
            </a:p>
          </p:txBody>
        </p:sp>
        <p:sp>
          <p:nvSpPr>
            <p:cNvPr id="86" name="Shape 76"/>
            <p:cNvSpPr/>
            <p:nvPr/>
          </p:nvSpPr>
          <p:spPr>
            <a:xfrm>
              <a:off x="12520395" y="8028375"/>
              <a:ext cx="325062" cy="1"/>
            </a:xfrm>
            <a:prstGeom prst="line">
              <a:avLst/>
            </a:prstGeom>
            <a:ln>
              <a:solidFill>
                <a:srgbClr val="FFFFFF"/>
              </a:solidFill>
              <a:miter lim="400000"/>
            </a:ln>
          </p:spPr>
          <p:txBody>
            <a:bodyPr lIns="0" tIns="0" rIns="0" bIns="0" anchor="ctr"/>
            <a:lstStyle/>
            <a:p>
              <a:pPr lvl="0">
                <a:defRPr sz="2600"/>
              </a:pPr>
              <a:endParaRPr/>
            </a:p>
          </p:txBody>
        </p:sp>
        <p:sp>
          <p:nvSpPr>
            <p:cNvPr id="87" name="Shape 95"/>
            <p:cNvSpPr/>
            <p:nvPr/>
          </p:nvSpPr>
          <p:spPr>
            <a:xfrm>
              <a:off x="9454586" y="4076742"/>
              <a:ext cx="1262461" cy="1399841"/>
            </a:xfrm>
            <a:custGeom>
              <a:avLst/>
              <a:gdLst/>
              <a:ahLst/>
              <a:cxnLst>
                <a:cxn ang="0">
                  <a:pos x="wd2" y="hd2"/>
                </a:cxn>
                <a:cxn ang="5400000">
                  <a:pos x="wd2" y="hd2"/>
                </a:cxn>
                <a:cxn ang="10800000">
                  <a:pos x="wd2" y="hd2"/>
                </a:cxn>
                <a:cxn ang="16200000">
                  <a:pos x="wd2" y="hd2"/>
                </a:cxn>
              </a:cxnLst>
              <a:rect l="0" t="0" r="r" b="b"/>
              <a:pathLst>
                <a:path w="20958" h="21592" extrusionOk="0">
                  <a:moveTo>
                    <a:pt x="18472" y="20952"/>
                  </a:moveTo>
                  <a:cubicBezTo>
                    <a:pt x="14761" y="19610"/>
                    <a:pt x="11988" y="16827"/>
                    <a:pt x="9061" y="14335"/>
                  </a:cubicBezTo>
                  <a:cubicBezTo>
                    <a:pt x="6281" y="11969"/>
                    <a:pt x="3248" y="9784"/>
                    <a:pt x="1242" y="6809"/>
                  </a:cubicBezTo>
                  <a:cubicBezTo>
                    <a:pt x="-42" y="4904"/>
                    <a:pt x="-642" y="2493"/>
                    <a:pt x="990" y="1018"/>
                  </a:cubicBezTo>
                  <a:cubicBezTo>
                    <a:pt x="1950" y="152"/>
                    <a:pt x="3285" y="7"/>
                    <a:pt x="4519" y="0"/>
                  </a:cubicBezTo>
                  <a:cubicBezTo>
                    <a:pt x="5979" y="-8"/>
                    <a:pt x="7455" y="175"/>
                    <a:pt x="8975" y="443"/>
                  </a:cubicBezTo>
                  <a:cubicBezTo>
                    <a:pt x="12157" y="1003"/>
                    <a:pt x="15265" y="1881"/>
                    <a:pt x="18239" y="3072"/>
                  </a:cubicBezTo>
                  <a:lnTo>
                    <a:pt x="20730" y="4040"/>
                  </a:lnTo>
                  <a:lnTo>
                    <a:pt x="20590" y="7911"/>
                  </a:lnTo>
                  <a:lnTo>
                    <a:pt x="20778" y="10812"/>
                  </a:lnTo>
                  <a:lnTo>
                    <a:pt x="20860" y="15800"/>
                  </a:lnTo>
                  <a:lnTo>
                    <a:pt x="20958" y="21592"/>
                  </a:lnTo>
                  <a:cubicBezTo>
                    <a:pt x="20108" y="21457"/>
                    <a:pt x="19275" y="21242"/>
                    <a:pt x="18472" y="20952"/>
                  </a:cubicBezTo>
                  <a:close/>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88" name="Shape 96"/>
            <p:cNvSpPr/>
            <p:nvPr/>
          </p:nvSpPr>
          <p:spPr>
            <a:xfrm>
              <a:off x="11204478" y="4290806"/>
              <a:ext cx="1499809" cy="1587905"/>
            </a:xfrm>
            <a:custGeom>
              <a:avLst/>
              <a:gdLst/>
              <a:ahLst/>
              <a:cxnLst>
                <a:cxn ang="0">
                  <a:pos x="wd2" y="hd2"/>
                </a:cxn>
                <a:cxn ang="5400000">
                  <a:pos x="wd2" y="hd2"/>
                </a:cxn>
                <a:cxn ang="10800000">
                  <a:pos x="wd2" y="hd2"/>
                </a:cxn>
                <a:cxn ang="16200000">
                  <a:pos x="wd2" y="hd2"/>
                </a:cxn>
              </a:cxnLst>
              <a:rect l="0" t="0" r="r" b="b"/>
              <a:pathLst>
                <a:path w="20406" h="21500" extrusionOk="0">
                  <a:moveTo>
                    <a:pt x="18630" y="21473"/>
                  </a:moveTo>
                  <a:cubicBezTo>
                    <a:pt x="16887" y="21268"/>
                    <a:pt x="15603" y="20083"/>
                    <a:pt x="14326" y="18919"/>
                  </a:cubicBezTo>
                  <a:cubicBezTo>
                    <a:pt x="13141" y="17840"/>
                    <a:pt x="11863" y="16751"/>
                    <a:pt x="10697" y="15614"/>
                  </a:cubicBezTo>
                  <a:cubicBezTo>
                    <a:pt x="8390" y="13366"/>
                    <a:pt x="6313" y="10886"/>
                    <a:pt x="3852" y="8805"/>
                  </a:cubicBezTo>
                  <a:cubicBezTo>
                    <a:pt x="1253" y="6607"/>
                    <a:pt x="-1194" y="3707"/>
                    <a:pt x="636" y="1345"/>
                  </a:cubicBezTo>
                  <a:cubicBezTo>
                    <a:pt x="1360" y="410"/>
                    <a:pt x="2507" y="81"/>
                    <a:pt x="3606" y="13"/>
                  </a:cubicBezTo>
                  <a:cubicBezTo>
                    <a:pt x="4952" y="-69"/>
                    <a:pt x="6302" y="230"/>
                    <a:pt x="7663" y="653"/>
                  </a:cubicBezTo>
                  <a:cubicBezTo>
                    <a:pt x="9936" y="1360"/>
                    <a:pt x="12097" y="2359"/>
                    <a:pt x="14240" y="3378"/>
                  </a:cubicBezTo>
                  <a:cubicBezTo>
                    <a:pt x="16304" y="4359"/>
                    <a:pt x="18360" y="5364"/>
                    <a:pt x="20406" y="6394"/>
                  </a:cubicBezTo>
                  <a:lnTo>
                    <a:pt x="20109" y="21367"/>
                  </a:lnTo>
                  <a:cubicBezTo>
                    <a:pt x="19627" y="21495"/>
                    <a:pt x="19125" y="21531"/>
                    <a:pt x="18630" y="21473"/>
                  </a:cubicBezTo>
                  <a:close/>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89" name="Shape 97"/>
            <p:cNvSpPr/>
            <p:nvPr/>
          </p:nvSpPr>
          <p:spPr>
            <a:xfrm>
              <a:off x="11185016" y="2198982"/>
              <a:ext cx="1499808" cy="1587904"/>
            </a:xfrm>
            <a:custGeom>
              <a:avLst/>
              <a:gdLst/>
              <a:ahLst/>
              <a:cxnLst>
                <a:cxn ang="0">
                  <a:pos x="wd2" y="hd2"/>
                </a:cxn>
                <a:cxn ang="5400000">
                  <a:pos x="wd2" y="hd2"/>
                </a:cxn>
                <a:cxn ang="10800000">
                  <a:pos x="wd2" y="hd2"/>
                </a:cxn>
                <a:cxn ang="16200000">
                  <a:pos x="wd2" y="hd2"/>
                </a:cxn>
              </a:cxnLst>
              <a:rect l="0" t="0" r="r" b="b"/>
              <a:pathLst>
                <a:path w="20406" h="21500" extrusionOk="0">
                  <a:moveTo>
                    <a:pt x="18630" y="21473"/>
                  </a:moveTo>
                  <a:cubicBezTo>
                    <a:pt x="16887" y="21268"/>
                    <a:pt x="15603" y="20083"/>
                    <a:pt x="14326" y="18919"/>
                  </a:cubicBezTo>
                  <a:cubicBezTo>
                    <a:pt x="13141" y="17840"/>
                    <a:pt x="11863" y="16751"/>
                    <a:pt x="10697" y="15614"/>
                  </a:cubicBezTo>
                  <a:cubicBezTo>
                    <a:pt x="8390" y="13366"/>
                    <a:pt x="6313" y="10886"/>
                    <a:pt x="3852" y="8805"/>
                  </a:cubicBezTo>
                  <a:cubicBezTo>
                    <a:pt x="1253" y="6607"/>
                    <a:pt x="-1194" y="3707"/>
                    <a:pt x="636" y="1345"/>
                  </a:cubicBezTo>
                  <a:cubicBezTo>
                    <a:pt x="1360" y="410"/>
                    <a:pt x="2507" y="81"/>
                    <a:pt x="3606" y="13"/>
                  </a:cubicBezTo>
                  <a:cubicBezTo>
                    <a:pt x="4952" y="-69"/>
                    <a:pt x="6302" y="230"/>
                    <a:pt x="7663" y="653"/>
                  </a:cubicBezTo>
                  <a:cubicBezTo>
                    <a:pt x="9936" y="1360"/>
                    <a:pt x="12097" y="2359"/>
                    <a:pt x="14240" y="3378"/>
                  </a:cubicBezTo>
                  <a:cubicBezTo>
                    <a:pt x="16304" y="4359"/>
                    <a:pt x="18360" y="5364"/>
                    <a:pt x="20406" y="6394"/>
                  </a:cubicBezTo>
                  <a:lnTo>
                    <a:pt x="20109" y="21367"/>
                  </a:lnTo>
                  <a:cubicBezTo>
                    <a:pt x="19627" y="21495"/>
                    <a:pt x="19125" y="21531"/>
                    <a:pt x="18630" y="21473"/>
                  </a:cubicBezTo>
                  <a:close/>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90" name="Shape 98"/>
            <p:cNvSpPr/>
            <p:nvPr/>
          </p:nvSpPr>
          <p:spPr>
            <a:xfrm>
              <a:off x="9467286" y="2035286"/>
              <a:ext cx="1262461" cy="1399841"/>
            </a:xfrm>
            <a:custGeom>
              <a:avLst/>
              <a:gdLst/>
              <a:ahLst/>
              <a:cxnLst>
                <a:cxn ang="0">
                  <a:pos x="wd2" y="hd2"/>
                </a:cxn>
                <a:cxn ang="5400000">
                  <a:pos x="wd2" y="hd2"/>
                </a:cxn>
                <a:cxn ang="10800000">
                  <a:pos x="wd2" y="hd2"/>
                </a:cxn>
                <a:cxn ang="16200000">
                  <a:pos x="wd2" y="hd2"/>
                </a:cxn>
              </a:cxnLst>
              <a:rect l="0" t="0" r="r" b="b"/>
              <a:pathLst>
                <a:path w="20958" h="21592" extrusionOk="0">
                  <a:moveTo>
                    <a:pt x="18472" y="20952"/>
                  </a:moveTo>
                  <a:cubicBezTo>
                    <a:pt x="14761" y="19610"/>
                    <a:pt x="11988" y="16827"/>
                    <a:pt x="9061" y="14335"/>
                  </a:cubicBezTo>
                  <a:cubicBezTo>
                    <a:pt x="6281" y="11969"/>
                    <a:pt x="3248" y="9784"/>
                    <a:pt x="1242" y="6809"/>
                  </a:cubicBezTo>
                  <a:cubicBezTo>
                    <a:pt x="-42" y="4904"/>
                    <a:pt x="-642" y="2493"/>
                    <a:pt x="990" y="1018"/>
                  </a:cubicBezTo>
                  <a:cubicBezTo>
                    <a:pt x="1950" y="152"/>
                    <a:pt x="3285" y="7"/>
                    <a:pt x="4519" y="0"/>
                  </a:cubicBezTo>
                  <a:cubicBezTo>
                    <a:pt x="5979" y="-8"/>
                    <a:pt x="7455" y="175"/>
                    <a:pt x="8975" y="443"/>
                  </a:cubicBezTo>
                  <a:cubicBezTo>
                    <a:pt x="12157" y="1003"/>
                    <a:pt x="15265" y="1881"/>
                    <a:pt x="18239" y="3072"/>
                  </a:cubicBezTo>
                  <a:lnTo>
                    <a:pt x="20730" y="4040"/>
                  </a:lnTo>
                  <a:lnTo>
                    <a:pt x="20590" y="7911"/>
                  </a:lnTo>
                  <a:lnTo>
                    <a:pt x="20778" y="10812"/>
                  </a:lnTo>
                  <a:lnTo>
                    <a:pt x="20860" y="15800"/>
                  </a:lnTo>
                  <a:lnTo>
                    <a:pt x="20958" y="21592"/>
                  </a:lnTo>
                  <a:cubicBezTo>
                    <a:pt x="20108" y="21457"/>
                    <a:pt x="19275" y="21242"/>
                    <a:pt x="18472" y="20952"/>
                  </a:cubicBezTo>
                  <a:close/>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91" name="Shape 99"/>
            <p:cNvSpPr/>
            <p:nvPr/>
          </p:nvSpPr>
          <p:spPr>
            <a:xfrm>
              <a:off x="9428632" y="6188965"/>
              <a:ext cx="1262461" cy="1399841"/>
            </a:xfrm>
            <a:custGeom>
              <a:avLst/>
              <a:gdLst/>
              <a:ahLst/>
              <a:cxnLst>
                <a:cxn ang="0">
                  <a:pos x="wd2" y="hd2"/>
                </a:cxn>
                <a:cxn ang="5400000">
                  <a:pos x="wd2" y="hd2"/>
                </a:cxn>
                <a:cxn ang="10800000">
                  <a:pos x="wd2" y="hd2"/>
                </a:cxn>
                <a:cxn ang="16200000">
                  <a:pos x="wd2" y="hd2"/>
                </a:cxn>
              </a:cxnLst>
              <a:rect l="0" t="0" r="r" b="b"/>
              <a:pathLst>
                <a:path w="20958" h="21592" extrusionOk="0">
                  <a:moveTo>
                    <a:pt x="18472" y="20952"/>
                  </a:moveTo>
                  <a:cubicBezTo>
                    <a:pt x="14761" y="19610"/>
                    <a:pt x="11988" y="16827"/>
                    <a:pt x="9061" y="14335"/>
                  </a:cubicBezTo>
                  <a:cubicBezTo>
                    <a:pt x="6281" y="11969"/>
                    <a:pt x="3248" y="9784"/>
                    <a:pt x="1242" y="6809"/>
                  </a:cubicBezTo>
                  <a:cubicBezTo>
                    <a:pt x="-42" y="4904"/>
                    <a:pt x="-642" y="2493"/>
                    <a:pt x="990" y="1018"/>
                  </a:cubicBezTo>
                  <a:cubicBezTo>
                    <a:pt x="1950" y="152"/>
                    <a:pt x="3285" y="7"/>
                    <a:pt x="4519" y="0"/>
                  </a:cubicBezTo>
                  <a:cubicBezTo>
                    <a:pt x="5979" y="-8"/>
                    <a:pt x="7455" y="175"/>
                    <a:pt x="8975" y="443"/>
                  </a:cubicBezTo>
                  <a:cubicBezTo>
                    <a:pt x="12157" y="1003"/>
                    <a:pt x="15265" y="1881"/>
                    <a:pt x="18239" y="3072"/>
                  </a:cubicBezTo>
                  <a:lnTo>
                    <a:pt x="20730" y="4040"/>
                  </a:lnTo>
                  <a:lnTo>
                    <a:pt x="20590" y="7911"/>
                  </a:lnTo>
                  <a:lnTo>
                    <a:pt x="20778" y="10812"/>
                  </a:lnTo>
                  <a:lnTo>
                    <a:pt x="20860" y="15800"/>
                  </a:lnTo>
                  <a:lnTo>
                    <a:pt x="20958" y="21592"/>
                  </a:lnTo>
                  <a:cubicBezTo>
                    <a:pt x="20108" y="21457"/>
                    <a:pt x="19275" y="21242"/>
                    <a:pt x="18472" y="20952"/>
                  </a:cubicBezTo>
                  <a:close/>
                </a:path>
              </a:pathLst>
            </a:custGeom>
            <a:ln w="25400">
              <a:solidFill>
                <a:srgbClr val="FFFFFF"/>
              </a:solidFill>
              <a:custDash>
                <a:ds d="200000" sp="200000"/>
              </a:custDash>
              <a:miter lim="400000"/>
            </a:ln>
          </p:spPr>
          <p:txBody>
            <a:bodyPr lIns="0" tIns="0" rIns="0" bIns="0" anchor="ctr"/>
            <a:lstStyle/>
            <a:p>
              <a:pPr lvl="0">
                <a:defRPr sz="2600"/>
              </a:pPr>
              <a:endParaRPr/>
            </a:p>
          </p:txBody>
        </p:sp>
        <p:sp>
          <p:nvSpPr>
            <p:cNvPr id="92" name="Shape 100"/>
            <p:cNvSpPr/>
            <p:nvPr/>
          </p:nvSpPr>
          <p:spPr>
            <a:xfrm>
              <a:off x="11217178" y="6339334"/>
              <a:ext cx="1499809" cy="1587905"/>
            </a:xfrm>
            <a:custGeom>
              <a:avLst/>
              <a:gdLst/>
              <a:ahLst/>
              <a:cxnLst>
                <a:cxn ang="0">
                  <a:pos x="wd2" y="hd2"/>
                </a:cxn>
                <a:cxn ang="5400000">
                  <a:pos x="wd2" y="hd2"/>
                </a:cxn>
                <a:cxn ang="10800000">
                  <a:pos x="wd2" y="hd2"/>
                </a:cxn>
                <a:cxn ang="16200000">
                  <a:pos x="wd2" y="hd2"/>
                </a:cxn>
              </a:cxnLst>
              <a:rect l="0" t="0" r="r" b="b"/>
              <a:pathLst>
                <a:path w="20406" h="21500" extrusionOk="0">
                  <a:moveTo>
                    <a:pt x="18630" y="21473"/>
                  </a:moveTo>
                  <a:cubicBezTo>
                    <a:pt x="16887" y="21268"/>
                    <a:pt x="15603" y="20083"/>
                    <a:pt x="14326" y="18919"/>
                  </a:cubicBezTo>
                  <a:cubicBezTo>
                    <a:pt x="13141" y="17840"/>
                    <a:pt x="11863" y="16751"/>
                    <a:pt x="10697" y="15614"/>
                  </a:cubicBezTo>
                  <a:cubicBezTo>
                    <a:pt x="8390" y="13366"/>
                    <a:pt x="6313" y="10886"/>
                    <a:pt x="3852" y="8805"/>
                  </a:cubicBezTo>
                  <a:cubicBezTo>
                    <a:pt x="1253" y="6607"/>
                    <a:pt x="-1194" y="3707"/>
                    <a:pt x="636" y="1345"/>
                  </a:cubicBezTo>
                  <a:cubicBezTo>
                    <a:pt x="1360" y="410"/>
                    <a:pt x="2507" y="81"/>
                    <a:pt x="3606" y="13"/>
                  </a:cubicBezTo>
                  <a:cubicBezTo>
                    <a:pt x="4952" y="-69"/>
                    <a:pt x="6302" y="230"/>
                    <a:pt x="7663" y="653"/>
                  </a:cubicBezTo>
                  <a:cubicBezTo>
                    <a:pt x="9936" y="1360"/>
                    <a:pt x="12097" y="2359"/>
                    <a:pt x="14240" y="3378"/>
                  </a:cubicBezTo>
                  <a:cubicBezTo>
                    <a:pt x="16304" y="4359"/>
                    <a:pt x="18360" y="5364"/>
                    <a:pt x="20406" y="6394"/>
                  </a:cubicBezTo>
                  <a:lnTo>
                    <a:pt x="20109" y="21367"/>
                  </a:lnTo>
                  <a:cubicBezTo>
                    <a:pt x="19627" y="21495"/>
                    <a:pt x="19125" y="21531"/>
                    <a:pt x="18630" y="21473"/>
                  </a:cubicBezTo>
                  <a:close/>
                </a:path>
              </a:pathLst>
            </a:custGeom>
            <a:ln w="25400">
              <a:solidFill>
                <a:srgbClr val="FFFFFF"/>
              </a:solidFill>
              <a:custDash>
                <a:ds d="200000" sp="200000"/>
              </a:custDash>
              <a:miter lim="400000"/>
            </a:ln>
          </p:spPr>
          <p:txBody>
            <a:bodyPr lIns="0" tIns="0" rIns="0" bIns="0" anchor="ctr"/>
            <a:lstStyle/>
            <a:p>
              <a:pPr lvl="0">
                <a:defRPr sz="2600"/>
              </a:pPr>
              <a:endParaRPr/>
            </a:p>
          </p:txBody>
        </p:sp>
      </p:grpSp>
      <p:sp>
        <p:nvSpPr>
          <p:cNvPr id="93" name="TextBox 92">
            <a:extLst>
              <a:ext uri="{FF2B5EF4-FFF2-40B4-BE49-F238E27FC236}">
                <a16:creationId xmlns:a16="http://schemas.microsoft.com/office/drawing/2014/main" xmlns="" id="{5BB4D922-F4EB-0F4C-93B2-BC41E023B69A}"/>
              </a:ext>
            </a:extLst>
          </p:cNvPr>
          <p:cNvSpPr txBox="1"/>
          <p:nvPr/>
        </p:nvSpPr>
        <p:spPr>
          <a:xfrm rot="16200000">
            <a:off x="1244872" y="582308"/>
            <a:ext cx="558867" cy="246221"/>
          </a:xfrm>
          <a:prstGeom prst="rect">
            <a:avLst/>
          </a:prstGeom>
          <a:solidFill>
            <a:srgbClr val="FFFFFF"/>
          </a:solidFill>
        </p:spPr>
        <p:txBody>
          <a:bodyPr wrap="none" rtlCol="0">
            <a:spAutoFit/>
          </a:bodyPr>
          <a:lstStyle/>
          <a:p>
            <a:pPr algn="ctr"/>
            <a:r>
              <a:rPr lang="en-US" sz="1000" b="1" dirty="0" err="1">
                <a:latin typeface="Arial"/>
                <a:cs typeface="Arial"/>
              </a:rPr>
              <a:t>cFos</a:t>
            </a:r>
            <a:r>
              <a:rPr lang="en-US" sz="1000" b="1" dirty="0">
                <a:latin typeface="Arial"/>
                <a:cs typeface="Arial"/>
              </a:rPr>
              <a:t>+</a:t>
            </a:r>
          </a:p>
        </p:txBody>
      </p:sp>
    </p:spTree>
    <p:extLst>
      <p:ext uri="{BB962C8B-B14F-4D97-AF65-F5344CB8AC3E}">
        <p14:creationId xmlns:p14="http://schemas.microsoft.com/office/powerpoint/2010/main" val="4251901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12184" y="1045248"/>
            <a:ext cx="5212749" cy="4492840"/>
            <a:chOff x="4229363" y="355493"/>
            <a:chExt cx="4141811" cy="4742205"/>
          </a:xfrm>
        </p:grpSpPr>
        <p:sp>
          <p:nvSpPr>
            <p:cNvPr id="13" name="Rectangle 12"/>
            <p:cNvSpPr/>
            <p:nvPr/>
          </p:nvSpPr>
          <p:spPr>
            <a:xfrm>
              <a:off x="4229363" y="355493"/>
              <a:ext cx="4141811" cy="4742205"/>
            </a:xfrm>
            <a:prstGeom prst="rect">
              <a:avLst/>
            </a:prstGeom>
            <a:solidFill>
              <a:schemeClr val="accent6">
                <a:lumMod val="60000"/>
                <a:lumOff val="4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sp>
          <p:nvSpPr>
            <p:cNvPr id="14" name="TextBox 13"/>
            <p:cNvSpPr txBox="1"/>
            <p:nvPr/>
          </p:nvSpPr>
          <p:spPr>
            <a:xfrm>
              <a:off x="4229364" y="604858"/>
              <a:ext cx="4141810" cy="4320625"/>
            </a:xfrm>
            <a:prstGeom prst="rect">
              <a:avLst/>
            </a:prstGeom>
            <a:noFill/>
          </p:spPr>
          <p:txBody>
            <a:bodyPr wrap="square" rtlCol="0">
              <a:spAutoFit/>
            </a:bodyPr>
            <a:lstStyle/>
            <a:p>
              <a:r>
                <a:rPr lang="en-US" sz="2000" b="1" dirty="0">
                  <a:latin typeface="Arial"/>
                  <a:cs typeface="Arial"/>
                </a:rPr>
                <a:t>Engineered bacteria producing specific metabolites allow gut exposure </a:t>
              </a:r>
            </a:p>
            <a:p>
              <a:pPr marL="342900" indent="-342900">
                <a:buFontTx/>
                <a:buChar char="-"/>
              </a:pPr>
              <a:endParaRPr lang="en-US" sz="2000" b="1" dirty="0">
                <a:latin typeface="Arial"/>
                <a:cs typeface="Arial"/>
              </a:endParaRPr>
            </a:p>
            <a:p>
              <a:r>
                <a:rPr lang="en-US" sz="2000" b="1" dirty="0">
                  <a:latin typeface="Arial"/>
                  <a:cs typeface="Arial"/>
                </a:rPr>
                <a:t>Levels of metabolite production potentially can be controlled</a:t>
              </a:r>
            </a:p>
            <a:p>
              <a:pPr marL="342900" indent="-342900">
                <a:buFontTx/>
                <a:buChar char="-"/>
              </a:pPr>
              <a:endParaRPr lang="en-US" sz="2000" b="1" dirty="0">
                <a:latin typeface="Arial"/>
                <a:cs typeface="Arial"/>
              </a:endParaRPr>
            </a:p>
            <a:p>
              <a:r>
                <a:rPr lang="en-US" sz="2000" b="1" dirty="0">
                  <a:latin typeface="Arial"/>
                  <a:cs typeface="Arial"/>
                </a:rPr>
                <a:t>Direct effects of the gut metabolites can be assessed without confounding factors</a:t>
              </a:r>
            </a:p>
            <a:p>
              <a:endParaRPr lang="en-US" sz="2000" b="1" dirty="0">
                <a:latin typeface="Arial"/>
                <a:cs typeface="Arial"/>
              </a:endParaRPr>
            </a:p>
            <a:p>
              <a:r>
                <a:rPr lang="en-US" sz="2000" b="1" dirty="0">
                  <a:latin typeface="Arial"/>
                  <a:cs typeface="Arial"/>
                </a:rPr>
                <a:t>Certain metabolites have far reaching effects in the host, including in the brain and in behavior </a:t>
              </a:r>
            </a:p>
            <a:p>
              <a:pPr algn="ctr"/>
              <a:endParaRPr lang="en-US" sz="2000" b="1" dirty="0">
                <a:latin typeface="Arial"/>
                <a:cs typeface="Arial"/>
              </a:endParaRPr>
            </a:p>
          </p:txBody>
        </p:sp>
      </p:grpSp>
      <p:sp>
        <p:nvSpPr>
          <p:cNvPr id="15" name="TextBox 14"/>
          <p:cNvSpPr txBox="1"/>
          <p:nvPr/>
        </p:nvSpPr>
        <p:spPr>
          <a:xfrm>
            <a:off x="5353541" y="175687"/>
            <a:ext cx="1484919" cy="369332"/>
          </a:xfrm>
          <a:prstGeom prst="rect">
            <a:avLst/>
          </a:prstGeom>
          <a:noFill/>
        </p:spPr>
        <p:txBody>
          <a:bodyPr wrap="none" rtlCol="0">
            <a:spAutoFit/>
          </a:bodyPr>
          <a:lstStyle/>
          <a:p>
            <a:r>
              <a:rPr lang="en-US" b="1" dirty="0">
                <a:latin typeface="Arial"/>
                <a:cs typeface="Arial"/>
              </a:rPr>
              <a:t>Conclusion</a:t>
            </a:r>
            <a:endParaRPr lang="en-US" b="1" i="1" dirty="0">
              <a:latin typeface="Arial"/>
              <a:cs typeface="Arial"/>
            </a:endParaRPr>
          </a:p>
        </p:txBody>
      </p:sp>
      <p:grpSp>
        <p:nvGrpSpPr>
          <p:cNvPr id="3" name="Group 2"/>
          <p:cNvGrpSpPr/>
          <p:nvPr/>
        </p:nvGrpSpPr>
        <p:grpSpPr>
          <a:xfrm>
            <a:off x="6711004" y="915630"/>
            <a:ext cx="4197540" cy="5336872"/>
            <a:chOff x="6711004" y="915630"/>
            <a:chExt cx="4197540" cy="5336872"/>
          </a:xfrm>
        </p:grpSpPr>
        <p:pic>
          <p:nvPicPr>
            <p:cNvPr id="5" name="Picture 4" descr="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004" y="915630"/>
              <a:ext cx="4197540" cy="5336872"/>
            </a:xfrm>
            <a:prstGeom prst="rect">
              <a:avLst/>
            </a:prstGeom>
          </p:spPr>
        </p:pic>
        <p:sp>
          <p:nvSpPr>
            <p:cNvPr id="2" name="Rectangle 1"/>
            <p:cNvSpPr/>
            <p:nvPr/>
          </p:nvSpPr>
          <p:spPr>
            <a:xfrm rot="21193528">
              <a:off x="8453636" y="4219299"/>
              <a:ext cx="564733" cy="2287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20423645">
              <a:off x="8711217" y="4191247"/>
              <a:ext cx="133223" cy="1704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rot="20423645">
              <a:off x="9060007" y="4020446"/>
              <a:ext cx="133223" cy="1704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rot="18731475">
              <a:off x="8905808" y="4020152"/>
              <a:ext cx="535803" cy="229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068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emi logo 07182013.1 C.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8070" y="3920994"/>
            <a:ext cx="3512190" cy="1409870"/>
          </a:xfrm>
          <a:prstGeom prst="rect">
            <a:avLst/>
          </a:prstGeom>
        </p:spPr>
      </p:pic>
      <p:pic>
        <p:nvPicPr>
          <p:cNvPr id="7" name="Picture 6"/>
          <p:cNvPicPr>
            <a:picLocks noChangeAspect="1"/>
          </p:cNvPicPr>
          <p:nvPr/>
        </p:nvPicPr>
        <p:blipFill>
          <a:blip r:embed="rId3"/>
          <a:stretch>
            <a:fillRect/>
          </a:stretch>
        </p:blipFill>
        <p:spPr>
          <a:xfrm>
            <a:off x="9980094" y="3987548"/>
            <a:ext cx="1514077" cy="1514077"/>
          </a:xfrm>
          <a:prstGeom prst="rect">
            <a:avLst/>
          </a:prstGeom>
        </p:spPr>
      </p:pic>
      <p:sp>
        <p:nvSpPr>
          <p:cNvPr id="2" name="TextBox 1"/>
          <p:cNvSpPr txBox="1"/>
          <p:nvPr/>
        </p:nvSpPr>
        <p:spPr>
          <a:xfrm>
            <a:off x="4898019" y="70018"/>
            <a:ext cx="2395963" cy="369332"/>
          </a:xfrm>
          <a:prstGeom prst="rect">
            <a:avLst/>
          </a:prstGeom>
          <a:noFill/>
        </p:spPr>
        <p:txBody>
          <a:bodyPr wrap="none" rtlCol="0">
            <a:spAutoFit/>
          </a:bodyPr>
          <a:lstStyle/>
          <a:p>
            <a:pPr algn="ctr"/>
            <a:r>
              <a:rPr lang="en-US" b="1" dirty="0">
                <a:latin typeface="Arial"/>
                <a:cs typeface="Arial"/>
              </a:rPr>
              <a:t>Acknowledgements</a:t>
            </a:r>
            <a:endParaRPr lang="en-US" b="1" i="1" dirty="0">
              <a:latin typeface="Arial"/>
              <a:cs typeface="Arial"/>
            </a:endParaRPr>
          </a:p>
        </p:txBody>
      </p:sp>
      <p:sp>
        <p:nvSpPr>
          <p:cNvPr id="3" name="TextBox 2"/>
          <p:cNvSpPr txBox="1"/>
          <p:nvPr/>
        </p:nvSpPr>
        <p:spPr>
          <a:xfrm>
            <a:off x="614355" y="721800"/>
            <a:ext cx="10271429" cy="2862323"/>
          </a:xfrm>
          <a:prstGeom prst="rect">
            <a:avLst/>
          </a:prstGeom>
          <a:noFill/>
        </p:spPr>
        <p:txBody>
          <a:bodyPr wrap="none" rtlCol="0">
            <a:spAutoFit/>
          </a:bodyPr>
          <a:lstStyle/>
          <a:p>
            <a:r>
              <a:rPr lang="en-US" b="1" dirty="0" err="1">
                <a:latin typeface="Arial"/>
                <a:cs typeface="Arial"/>
              </a:rPr>
              <a:t>Masanoria</a:t>
            </a:r>
            <a:r>
              <a:rPr lang="en-US" b="1" dirty="0">
                <a:latin typeface="Arial"/>
                <a:cs typeface="Arial"/>
              </a:rPr>
              <a:t> Funabashi, Michael </a:t>
            </a:r>
            <a:r>
              <a:rPr lang="en-US" b="1" dirty="0" err="1">
                <a:latin typeface="Arial"/>
                <a:cs typeface="Arial"/>
              </a:rPr>
              <a:t>Fischbach</a:t>
            </a:r>
            <a:r>
              <a:rPr lang="en-US" b="1" dirty="0">
                <a:latin typeface="Arial"/>
                <a:cs typeface="Arial"/>
              </a:rPr>
              <a:t> (pathway identification and bacterial engineering)</a:t>
            </a:r>
            <a:endParaRPr lang="en-US" b="1" i="1" dirty="0">
              <a:latin typeface="Arial"/>
              <a:cs typeface="Arial"/>
            </a:endParaRPr>
          </a:p>
          <a:p>
            <a:r>
              <a:rPr lang="en-US" b="1" dirty="0" err="1">
                <a:latin typeface="Arial"/>
                <a:cs typeface="Arial"/>
              </a:rPr>
              <a:t>Zhuo</a:t>
            </a:r>
            <a:r>
              <a:rPr lang="en-US" b="1" dirty="0">
                <a:latin typeface="Arial"/>
                <a:cs typeface="Arial"/>
              </a:rPr>
              <a:t> Wang, Daniel </a:t>
            </a:r>
            <a:r>
              <a:rPr lang="en-US" b="1" dirty="0" err="1">
                <a:latin typeface="Arial"/>
                <a:cs typeface="Arial"/>
              </a:rPr>
              <a:t>Holschneider</a:t>
            </a:r>
            <a:r>
              <a:rPr lang="en-US" b="1" dirty="0">
                <a:latin typeface="Arial"/>
                <a:cs typeface="Arial"/>
              </a:rPr>
              <a:t> (autoradiography) </a:t>
            </a:r>
          </a:p>
          <a:p>
            <a:r>
              <a:rPr lang="en-US" b="1" dirty="0" err="1">
                <a:latin typeface="Arial"/>
                <a:cs typeface="Arial"/>
              </a:rPr>
              <a:t>Destanie</a:t>
            </a:r>
            <a:r>
              <a:rPr lang="en-US" b="1" dirty="0">
                <a:latin typeface="Arial"/>
                <a:cs typeface="Arial"/>
              </a:rPr>
              <a:t> Rose, Paul </a:t>
            </a:r>
            <a:r>
              <a:rPr lang="en-US" b="1" dirty="0" err="1">
                <a:latin typeface="Arial"/>
                <a:cs typeface="Arial"/>
              </a:rPr>
              <a:t>Ashwood</a:t>
            </a:r>
            <a:r>
              <a:rPr lang="en-US" b="1" dirty="0">
                <a:latin typeface="Arial"/>
                <a:cs typeface="Arial"/>
              </a:rPr>
              <a:t> (provided human and NHP ASD samples)</a:t>
            </a:r>
          </a:p>
          <a:p>
            <a:r>
              <a:rPr lang="en-US" b="1" dirty="0" err="1">
                <a:latin typeface="Arial"/>
                <a:cs typeface="Arial"/>
              </a:rPr>
              <a:t>Metabolon</a:t>
            </a:r>
            <a:r>
              <a:rPr lang="en-US" b="1" dirty="0">
                <a:latin typeface="Arial"/>
                <a:cs typeface="Arial"/>
              </a:rPr>
              <a:t> (metabolomics of human and NHP samples)</a:t>
            </a:r>
          </a:p>
          <a:p>
            <a:endParaRPr lang="en-US" b="1" dirty="0">
              <a:latin typeface="Arial"/>
              <a:cs typeface="Arial"/>
            </a:endParaRPr>
          </a:p>
          <a:p>
            <a:r>
              <a:rPr lang="en-US" b="1" dirty="0">
                <a:latin typeface="Arial"/>
                <a:cs typeface="Arial"/>
              </a:rPr>
              <a:t>Wei-Li Wu (Brain sectioning)</a:t>
            </a:r>
          </a:p>
          <a:p>
            <a:r>
              <a:rPr lang="en-US" b="1" dirty="0">
                <a:latin typeface="Arial"/>
                <a:cs typeface="Arial"/>
              </a:rPr>
              <a:t>Taren </a:t>
            </a:r>
            <a:r>
              <a:rPr lang="en-US" b="1" dirty="0" err="1">
                <a:latin typeface="Arial"/>
                <a:cs typeface="Arial"/>
              </a:rPr>
              <a:t>Thron</a:t>
            </a:r>
            <a:r>
              <a:rPr lang="en-US" b="1" dirty="0">
                <a:latin typeface="Arial"/>
                <a:cs typeface="Arial"/>
              </a:rPr>
              <a:t> (</a:t>
            </a:r>
            <a:r>
              <a:rPr lang="en-US" b="1" dirty="0" err="1">
                <a:latin typeface="Arial"/>
                <a:cs typeface="Arial"/>
              </a:rPr>
              <a:t>Gnotobiotic</a:t>
            </a:r>
            <a:r>
              <a:rPr lang="en-US" b="1" dirty="0">
                <a:latin typeface="Arial"/>
                <a:cs typeface="Arial"/>
              </a:rPr>
              <a:t> manager)</a:t>
            </a:r>
          </a:p>
          <a:p>
            <a:r>
              <a:rPr lang="en-US" b="1" dirty="0">
                <a:latin typeface="Arial"/>
                <a:cs typeface="Arial"/>
              </a:rPr>
              <a:t>Mark </a:t>
            </a:r>
            <a:r>
              <a:rPr lang="en-US" b="1" dirty="0" err="1">
                <a:latin typeface="Arial"/>
                <a:cs typeface="Arial"/>
              </a:rPr>
              <a:t>Adame</a:t>
            </a:r>
            <a:r>
              <a:rPr lang="en-US" b="1" dirty="0">
                <a:latin typeface="Arial"/>
                <a:cs typeface="Arial"/>
              </a:rPr>
              <a:t> (Technician, Behavior Scoring)</a:t>
            </a:r>
          </a:p>
          <a:p>
            <a:r>
              <a:rPr lang="en-US" b="1" dirty="0" err="1">
                <a:latin typeface="Arial"/>
                <a:cs typeface="Arial"/>
              </a:rPr>
              <a:t>Sarkis</a:t>
            </a:r>
            <a:r>
              <a:rPr lang="en-US" b="1" dirty="0">
                <a:latin typeface="Arial"/>
                <a:cs typeface="Arial"/>
              </a:rPr>
              <a:t> </a:t>
            </a:r>
            <a:r>
              <a:rPr lang="en-US" b="1" dirty="0" err="1">
                <a:latin typeface="Arial"/>
                <a:cs typeface="Arial"/>
              </a:rPr>
              <a:t>Mazmanian</a:t>
            </a:r>
            <a:endParaRPr lang="en-US" b="1" dirty="0">
              <a:latin typeface="Arial"/>
              <a:cs typeface="Arial"/>
            </a:endParaRPr>
          </a:p>
          <a:p>
            <a:r>
              <a:rPr lang="en-US" b="1" dirty="0" err="1">
                <a:latin typeface="Arial"/>
                <a:cs typeface="Arial"/>
              </a:rPr>
              <a:t>Mazmanian</a:t>
            </a:r>
            <a:r>
              <a:rPr lang="en-US" b="1" dirty="0">
                <a:latin typeface="Arial"/>
                <a:cs typeface="Arial"/>
              </a:rPr>
              <a:t> Lab members</a:t>
            </a:r>
          </a:p>
        </p:txBody>
      </p:sp>
      <p:sp>
        <p:nvSpPr>
          <p:cNvPr id="5" name="TextBox 4"/>
          <p:cNvSpPr txBox="1"/>
          <p:nvPr/>
        </p:nvSpPr>
        <p:spPr>
          <a:xfrm>
            <a:off x="2443830" y="5335155"/>
            <a:ext cx="9179805" cy="1477328"/>
          </a:xfrm>
          <a:prstGeom prst="rect">
            <a:avLst/>
          </a:prstGeom>
          <a:noFill/>
        </p:spPr>
        <p:txBody>
          <a:bodyPr wrap="square" rtlCol="0">
            <a:spAutoFit/>
          </a:bodyPr>
          <a:lstStyle/>
          <a:p>
            <a:pPr algn="r"/>
            <a:r>
              <a:rPr lang="en-US" b="1" dirty="0">
                <a:latin typeface="Arial"/>
                <a:cs typeface="Arial"/>
              </a:rPr>
              <a:t>Funding: </a:t>
            </a:r>
          </a:p>
          <a:p>
            <a:pPr algn="r"/>
            <a:r>
              <a:rPr lang="en-US" b="1" dirty="0">
                <a:latin typeface="Arial"/>
                <a:cs typeface="Arial"/>
              </a:rPr>
              <a:t>Center for Environmental Microbial Interactions</a:t>
            </a:r>
          </a:p>
          <a:p>
            <a:pPr algn="r"/>
            <a:r>
              <a:rPr lang="en-US" b="1" dirty="0">
                <a:latin typeface="Arial"/>
                <a:cs typeface="Arial"/>
              </a:rPr>
              <a:t>NIH 1R01MH100556</a:t>
            </a:r>
          </a:p>
          <a:p>
            <a:pPr algn="r"/>
            <a:r>
              <a:rPr lang="en-US" b="1" dirty="0">
                <a:latin typeface="Arial"/>
                <a:cs typeface="Arial"/>
              </a:rPr>
              <a:t>Investigating the Gut </a:t>
            </a:r>
            <a:r>
              <a:rPr lang="en-US" b="1" dirty="0" err="1">
                <a:latin typeface="Arial"/>
                <a:cs typeface="Arial"/>
              </a:rPr>
              <a:t>Microbiome</a:t>
            </a:r>
            <a:r>
              <a:rPr lang="en-US" b="1" dirty="0">
                <a:latin typeface="Arial"/>
                <a:cs typeface="Arial"/>
              </a:rPr>
              <a:t> For Novel Therapies and Diagnostics for Autism</a:t>
            </a:r>
          </a:p>
          <a:p>
            <a:pPr algn="r"/>
            <a:endParaRPr lang="en-US" b="1" dirty="0">
              <a:latin typeface="Arial"/>
              <a:cs typeface="Arial"/>
            </a:endParaRPr>
          </a:p>
        </p:txBody>
      </p:sp>
      <p:pic>
        <p:nvPicPr>
          <p:cNvPr id="8" name="Picture 7" descr="Gut-br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418" y="3736449"/>
            <a:ext cx="3801835" cy="1550748"/>
          </a:xfrm>
          <a:prstGeom prst="rect">
            <a:avLst/>
          </a:prstGeom>
        </p:spPr>
      </p:pic>
    </p:spTree>
    <p:extLst>
      <p:ext uri="{BB962C8B-B14F-4D97-AF65-F5344CB8AC3E}">
        <p14:creationId xmlns:p14="http://schemas.microsoft.com/office/powerpoint/2010/main" val="3597940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490" b="3287"/>
          <a:stretch/>
        </p:blipFill>
        <p:spPr>
          <a:xfrm>
            <a:off x="796476" y="594801"/>
            <a:ext cx="5519886" cy="6159252"/>
          </a:xfrm>
          <a:prstGeom prst="rect">
            <a:avLst/>
          </a:prstGeom>
          <a:ln>
            <a:solidFill>
              <a:srgbClr val="7F7F7F"/>
            </a:solidFill>
          </a:ln>
        </p:spPr>
      </p:pic>
      <p:sp>
        <p:nvSpPr>
          <p:cNvPr id="4" name="TextBox 3"/>
          <p:cNvSpPr txBox="1"/>
          <p:nvPr/>
        </p:nvSpPr>
        <p:spPr>
          <a:xfrm>
            <a:off x="2559730" y="6460105"/>
            <a:ext cx="1591677" cy="307777"/>
          </a:xfrm>
          <a:prstGeom prst="rect">
            <a:avLst/>
          </a:prstGeom>
          <a:noFill/>
        </p:spPr>
        <p:txBody>
          <a:bodyPr wrap="none" rtlCol="0">
            <a:spAutoFit/>
          </a:bodyPr>
          <a:lstStyle/>
          <a:p>
            <a:r>
              <a:rPr lang="en-US" sz="1400" dirty="0" err="1">
                <a:latin typeface="Arial"/>
                <a:cs typeface="Arial"/>
              </a:rPr>
              <a:t>autismspeaks.org</a:t>
            </a:r>
            <a:endParaRPr lang="en-US" sz="1400" dirty="0">
              <a:latin typeface="Arial"/>
              <a:cs typeface="Arial"/>
            </a:endParaRPr>
          </a:p>
        </p:txBody>
      </p:sp>
      <p:pic>
        <p:nvPicPr>
          <p:cNvPr id="5" name="Picture 4">
            <a:extLst>
              <a:ext uri="{FF2B5EF4-FFF2-40B4-BE49-F238E27FC236}">
                <a16:creationId xmlns:a16="http://schemas.microsoft.com/office/drawing/2014/main" xmlns="" id="{C995267C-F136-4743-A7E3-7FE9A97AF131}"/>
              </a:ext>
            </a:extLst>
          </p:cNvPr>
          <p:cNvPicPr>
            <a:picLocks noChangeAspect="1"/>
          </p:cNvPicPr>
          <p:nvPr/>
        </p:nvPicPr>
        <p:blipFill>
          <a:blip r:embed="rId4"/>
          <a:stretch>
            <a:fillRect/>
          </a:stretch>
        </p:blipFill>
        <p:spPr>
          <a:xfrm>
            <a:off x="8381996" y="1218233"/>
            <a:ext cx="1977973" cy="2031947"/>
          </a:xfrm>
          <a:prstGeom prst="rect">
            <a:avLst/>
          </a:prstGeom>
        </p:spPr>
      </p:pic>
      <p:sp>
        <p:nvSpPr>
          <p:cNvPr id="8" name="TextBox 7"/>
          <p:cNvSpPr txBox="1"/>
          <p:nvPr/>
        </p:nvSpPr>
        <p:spPr>
          <a:xfrm>
            <a:off x="4519647" y="122392"/>
            <a:ext cx="3152706" cy="369332"/>
          </a:xfrm>
          <a:prstGeom prst="rect">
            <a:avLst/>
          </a:prstGeom>
          <a:noFill/>
        </p:spPr>
        <p:txBody>
          <a:bodyPr wrap="none" rtlCol="0">
            <a:spAutoFit/>
          </a:bodyPr>
          <a:lstStyle/>
          <a:p>
            <a:r>
              <a:rPr lang="en-US" b="1" dirty="0">
                <a:latin typeface="Arial"/>
                <a:cs typeface="Arial"/>
              </a:rPr>
              <a:t>Autism Spectrum Disorder</a:t>
            </a:r>
            <a:endParaRPr lang="en-US" b="1" i="1" dirty="0">
              <a:latin typeface="Arial"/>
              <a:cs typeface="Arial"/>
            </a:endParaRPr>
          </a:p>
        </p:txBody>
      </p:sp>
      <p:pic>
        <p:nvPicPr>
          <p:cNvPr id="9" name="Picture 8"/>
          <p:cNvPicPr>
            <a:picLocks noChangeAspect="1"/>
          </p:cNvPicPr>
          <p:nvPr/>
        </p:nvPicPr>
        <p:blipFill rotWithShape="1">
          <a:blip r:embed="rId5"/>
          <a:srcRect t="56865" b="5179"/>
          <a:stretch/>
        </p:blipFill>
        <p:spPr>
          <a:xfrm>
            <a:off x="6856747" y="3269090"/>
            <a:ext cx="5335253" cy="2603003"/>
          </a:xfrm>
          <a:prstGeom prst="rect">
            <a:avLst/>
          </a:prstGeom>
        </p:spPr>
      </p:pic>
      <p:sp>
        <p:nvSpPr>
          <p:cNvPr id="10" name="Rectangle 9"/>
          <p:cNvSpPr/>
          <p:nvPr/>
        </p:nvSpPr>
        <p:spPr>
          <a:xfrm>
            <a:off x="6731002" y="3257724"/>
            <a:ext cx="529166" cy="3617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9695333" y="6255831"/>
            <a:ext cx="1262560" cy="276999"/>
          </a:xfrm>
          <a:prstGeom prst="rect">
            <a:avLst/>
          </a:prstGeom>
          <a:noFill/>
        </p:spPr>
        <p:txBody>
          <a:bodyPr wrap="none" rtlCol="0">
            <a:spAutoFit/>
          </a:bodyPr>
          <a:lstStyle/>
          <a:p>
            <a:r>
              <a:rPr lang="en-US" sz="1200" dirty="0">
                <a:latin typeface="Arial"/>
                <a:cs typeface="Arial"/>
              </a:rPr>
              <a:t>Strati et al 2017</a:t>
            </a:r>
          </a:p>
        </p:txBody>
      </p:sp>
      <p:sp>
        <p:nvSpPr>
          <p:cNvPr id="13" name="TextBox 12"/>
          <p:cNvSpPr txBox="1"/>
          <p:nvPr/>
        </p:nvSpPr>
        <p:spPr>
          <a:xfrm>
            <a:off x="8339662" y="3339541"/>
            <a:ext cx="761797" cy="276999"/>
          </a:xfrm>
          <a:prstGeom prst="rect">
            <a:avLst/>
          </a:prstGeom>
          <a:solidFill>
            <a:srgbClr val="FFFFFF"/>
          </a:solidFill>
        </p:spPr>
        <p:txBody>
          <a:bodyPr wrap="none" rtlCol="0">
            <a:spAutoFit/>
          </a:bodyPr>
          <a:lstStyle/>
          <a:p>
            <a:r>
              <a:rPr lang="en-US" sz="1200" b="1" dirty="0">
                <a:latin typeface="Arial"/>
                <a:cs typeface="Arial"/>
              </a:rPr>
              <a:t>Autistic</a:t>
            </a:r>
          </a:p>
        </p:txBody>
      </p:sp>
      <p:sp>
        <p:nvSpPr>
          <p:cNvPr id="14" name="TextBox 13"/>
          <p:cNvSpPr txBox="1"/>
          <p:nvPr/>
        </p:nvSpPr>
        <p:spPr>
          <a:xfrm>
            <a:off x="9327850" y="3339541"/>
            <a:ext cx="1116787" cy="276999"/>
          </a:xfrm>
          <a:prstGeom prst="rect">
            <a:avLst/>
          </a:prstGeom>
          <a:solidFill>
            <a:srgbClr val="FFFFFF"/>
          </a:solidFill>
        </p:spPr>
        <p:txBody>
          <a:bodyPr wrap="none" rtlCol="0">
            <a:spAutoFit/>
          </a:bodyPr>
          <a:lstStyle/>
          <a:p>
            <a:r>
              <a:rPr lang="en-US" sz="1200" b="1" dirty="0" err="1">
                <a:latin typeface="Arial"/>
                <a:cs typeface="Arial"/>
              </a:rPr>
              <a:t>Neurotypical</a:t>
            </a:r>
            <a:endParaRPr lang="en-US" sz="1200" b="1" dirty="0">
              <a:latin typeface="Arial"/>
              <a:cs typeface="Arial"/>
            </a:endParaRPr>
          </a:p>
        </p:txBody>
      </p:sp>
      <p:sp>
        <p:nvSpPr>
          <p:cNvPr id="17" name="Rectangle 16"/>
          <p:cNvSpPr/>
          <p:nvPr/>
        </p:nvSpPr>
        <p:spPr>
          <a:xfrm>
            <a:off x="8164019" y="3723042"/>
            <a:ext cx="1103379" cy="1221054"/>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771524" y="3670404"/>
            <a:ext cx="558817" cy="200055"/>
          </a:xfrm>
          <a:prstGeom prst="rect">
            <a:avLst/>
          </a:prstGeom>
          <a:noFill/>
        </p:spPr>
        <p:txBody>
          <a:bodyPr wrap="none" rtlCol="0">
            <a:spAutoFit/>
          </a:bodyPr>
          <a:lstStyle/>
          <a:p>
            <a:r>
              <a:rPr lang="en-US" sz="700" b="1" dirty="0" err="1">
                <a:latin typeface="Arial"/>
                <a:cs typeface="Arial"/>
              </a:rPr>
              <a:t>Alistipes</a:t>
            </a:r>
            <a:endParaRPr lang="en-US" sz="700" b="1" dirty="0">
              <a:latin typeface="Arial"/>
              <a:cs typeface="Arial"/>
            </a:endParaRPr>
          </a:p>
        </p:txBody>
      </p:sp>
      <p:sp>
        <p:nvSpPr>
          <p:cNvPr id="16" name="TextBox 15"/>
          <p:cNvSpPr txBox="1"/>
          <p:nvPr/>
        </p:nvSpPr>
        <p:spPr>
          <a:xfrm>
            <a:off x="8504474" y="3810027"/>
            <a:ext cx="825867" cy="200055"/>
          </a:xfrm>
          <a:prstGeom prst="rect">
            <a:avLst/>
          </a:prstGeom>
          <a:noFill/>
        </p:spPr>
        <p:txBody>
          <a:bodyPr wrap="none" rtlCol="0">
            <a:spAutoFit/>
          </a:bodyPr>
          <a:lstStyle/>
          <a:p>
            <a:r>
              <a:rPr lang="en-US" sz="700" b="1" dirty="0" err="1">
                <a:latin typeface="Arial"/>
                <a:cs typeface="Arial"/>
              </a:rPr>
              <a:t>Vellionellaceae</a:t>
            </a:r>
            <a:endParaRPr lang="en-US" sz="700" b="1" dirty="0">
              <a:latin typeface="Arial"/>
              <a:cs typeface="Arial"/>
            </a:endParaRPr>
          </a:p>
        </p:txBody>
      </p:sp>
      <p:sp>
        <p:nvSpPr>
          <p:cNvPr id="18" name="TextBox 17"/>
          <p:cNvSpPr txBox="1"/>
          <p:nvPr/>
        </p:nvSpPr>
        <p:spPr>
          <a:xfrm>
            <a:off x="8376234" y="3949650"/>
            <a:ext cx="954107" cy="200055"/>
          </a:xfrm>
          <a:prstGeom prst="rect">
            <a:avLst/>
          </a:prstGeom>
          <a:noFill/>
        </p:spPr>
        <p:txBody>
          <a:bodyPr wrap="none" rtlCol="0">
            <a:spAutoFit/>
          </a:bodyPr>
          <a:lstStyle/>
          <a:p>
            <a:r>
              <a:rPr lang="en-US" sz="700" b="1" dirty="0" err="1">
                <a:latin typeface="Arial"/>
                <a:cs typeface="Arial"/>
              </a:rPr>
              <a:t>Selenomonadales</a:t>
            </a:r>
            <a:endParaRPr lang="en-US" sz="700" b="1" dirty="0">
              <a:latin typeface="Arial"/>
              <a:cs typeface="Arial"/>
            </a:endParaRPr>
          </a:p>
        </p:txBody>
      </p:sp>
      <p:sp>
        <p:nvSpPr>
          <p:cNvPr id="19" name="TextBox 18"/>
          <p:cNvSpPr txBox="1"/>
          <p:nvPr/>
        </p:nvSpPr>
        <p:spPr>
          <a:xfrm>
            <a:off x="8555770" y="4089273"/>
            <a:ext cx="774571" cy="200055"/>
          </a:xfrm>
          <a:prstGeom prst="rect">
            <a:avLst/>
          </a:prstGeom>
          <a:noFill/>
        </p:spPr>
        <p:txBody>
          <a:bodyPr wrap="none" rtlCol="0">
            <a:spAutoFit/>
          </a:bodyPr>
          <a:lstStyle/>
          <a:p>
            <a:r>
              <a:rPr lang="en-US" sz="700" b="1" dirty="0" err="1">
                <a:latin typeface="Arial"/>
                <a:cs typeface="Arial"/>
              </a:rPr>
              <a:t>Negativicutes</a:t>
            </a:r>
            <a:endParaRPr lang="en-US" sz="700" b="1" dirty="0">
              <a:latin typeface="Arial"/>
              <a:cs typeface="Arial"/>
            </a:endParaRPr>
          </a:p>
        </p:txBody>
      </p:sp>
      <p:sp>
        <p:nvSpPr>
          <p:cNvPr id="20" name="TextBox 19"/>
          <p:cNvSpPr txBox="1"/>
          <p:nvPr/>
        </p:nvSpPr>
        <p:spPr>
          <a:xfrm>
            <a:off x="8786602" y="4228896"/>
            <a:ext cx="543739" cy="200055"/>
          </a:xfrm>
          <a:prstGeom prst="rect">
            <a:avLst/>
          </a:prstGeom>
          <a:noFill/>
        </p:spPr>
        <p:txBody>
          <a:bodyPr wrap="none" rtlCol="0">
            <a:spAutoFit/>
          </a:bodyPr>
          <a:lstStyle/>
          <a:p>
            <a:r>
              <a:rPr lang="en-US" sz="700" b="1" dirty="0" err="1">
                <a:latin typeface="Arial"/>
                <a:cs typeface="Arial"/>
              </a:rPr>
              <a:t>Dialister</a:t>
            </a:r>
            <a:endParaRPr lang="en-US" sz="700" b="1" dirty="0">
              <a:latin typeface="Arial"/>
              <a:cs typeface="Arial"/>
            </a:endParaRPr>
          </a:p>
        </p:txBody>
      </p:sp>
      <p:sp>
        <p:nvSpPr>
          <p:cNvPr id="21" name="TextBox 20"/>
          <p:cNvSpPr txBox="1"/>
          <p:nvPr/>
        </p:nvSpPr>
        <p:spPr>
          <a:xfrm>
            <a:off x="8440354" y="4368519"/>
            <a:ext cx="889987" cy="200055"/>
          </a:xfrm>
          <a:prstGeom prst="rect">
            <a:avLst/>
          </a:prstGeom>
          <a:noFill/>
        </p:spPr>
        <p:txBody>
          <a:bodyPr wrap="none" rtlCol="0">
            <a:spAutoFit/>
          </a:bodyPr>
          <a:lstStyle/>
          <a:p>
            <a:r>
              <a:rPr lang="en-US" sz="700" b="1" dirty="0" err="1">
                <a:latin typeface="Arial"/>
                <a:cs typeface="Arial"/>
              </a:rPr>
              <a:t>Parabacteroides</a:t>
            </a:r>
            <a:endParaRPr lang="en-US" sz="700" b="1" dirty="0">
              <a:latin typeface="Arial"/>
              <a:cs typeface="Arial"/>
            </a:endParaRPr>
          </a:p>
        </p:txBody>
      </p:sp>
      <p:sp>
        <p:nvSpPr>
          <p:cNvPr id="22" name="TextBox 21"/>
          <p:cNvSpPr txBox="1"/>
          <p:nvPr/>
        </p:nvSpPr>
        <p:spPr>
          <a:xfrm>
            <a:off x="8706609" y="4508142"/>
            <a:ext cx="623732" cy="200055"/>
          </a:xfrm>
          <a:prstGeom prst="rect">
            <a:avLst/>
          </a:prstGeom>
          <a:noFill/>
        </p:spPr>
        <p:txBody>
          <a:bodyPr wrap="none" rtlCol="0">
            <a:spAutoFit/>
          </a:bodyPr>
          <a:lstStyle/>
          <a:p>
            <a:r>
              <a:rPr lang="en-US" sz="700" b="1" dirty="0" err="1">
                <a:latin typeface="Arial"/>
                <a:cs typeface="Arial"/>
              </a:rPr>
              <a:t>Veillonella</a:t>
            </a:r>
            <a:endParaRPr lang="en-US" sz="700" b="1" dirty="0">
              <a:latin typeface="Arial"/>
              <a:cs typeface="Arial"/>
            </a:endParaRPr>
          </a:p>
        </p:txBody>
      </p:sp>
      <p:sp>
        <p:nvSpPr>
          <p:cNvPr id="23" name="TextBox 22"/>
          <p:cNvSpPr txBox="1"/>
          <p:nvPr/>
        </p:nvSpPr>
        <p:spPr>
          <a:xfrm>
            <a:off x="8760954" y="4647765"/>
            <a:ext cx="569387" cy="200055"/>
          </a:xfrm>
          <a:prstGeom prst="rect">
            <a:avLst/>
          </a:prstGeom>
          <a:noFill/>
        </p:spPr>
        <p:txBody>
          <a:bodyPr wrap="none" rtlCol="0">
            <a:spAutoFit/>
          </a:bodyPr>
          <a:lstStyle/>
          <a:p>
            <a:r>
              <a:rPr lang="en-US" sz="700" b="1" dirty="0" err="1">
                <a:latin typeface="Arial"/>
                <a:cs typeface="Arial"/>
              </a:rPr>
              <a:t>Bilophila</a:t>
            </a:r>
            <a:endParaRPr lang="en-US" sz="700" b="1" dirty="0">
              <a:latin typeface="Arial"/>
              <a:cs typeface="Arial"/>
            </a:endParaRPr>
          </a:p>
        </p:txBody>
      </p:sp>
      <p:sp>
        <p:nvSpPr>
          <p:cNvPr id="24" name="TextBox 23"/>
          <p:cNvSpPr txBox="1"/>
          <p:nvPr/>
        </p:nvSpPr>
        <p:spPr>
          <a:xfrm>
            <a:off x="8555770" y="4787388"/>
            <a:ext cx="774571" cy="200055"/>
          </a:xfrm>
          <a:prstGeom prst="rect">
            <a:avLst/>
          </a:prstGeom>
          <a:noFill/>
        </p:spPr>
        <p:txBody>
          <a:bodyPr wrap="none" rtlCol="0">
            <a:spAutoFit/>
          </a:bodyPr>
          <a:lstStyle/>
          <a:p>
            <a:r>
              <a:rPr lang="en-US" sz="700" b="1" dirty="0" err="1">
                <a:latin typeface="Arial"/>
                <a:cs typeface="Arial"/>
              </a:rPr>
              <a:t>Bacteroidales</a:t>
            </a:r>
            <a:endParaRPr lang="en-US" sz="700" b="1" dirty="0">
              <a:latin typeface="Arial"/>
              <a:cs typeface="Arial"/>
            </a:endParaRPr>
          </a:p>
        </p:txBody>
      </p:sp>
      <p:sp>
        <p:nvSpPr>
          <p:cNvPr id="25" name="Rectangle 24"/>
          <p:cNvSpPr/>
          <p:nvPr/>
        </p:nvSpPr>
        <p:spPr>
          <a:xfrm>
            <a:off x="9319232" y="4986834"/>
            <a:ext cx="1112523" cy="81363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9246360" y="4916916"/>
            <a:ext cx="761747" cy="200055"/>
          </a:xfrm>
          <a:prstGeom prst="rect">
            <a:avLst/>
          </a:prstGeom>
          <a:noFill/>
        </p:spPr>
        <p:txBody>
          <a:bodyPr wrap="none" rtlCol="0">
            <a:spAutoFit/>
          </a:bodyPr>
          <a:lstStyle/>
          <a:p>
            <a:r>
              <a:rPr lang="en-US" sz="700" b="1" dirty="0">
                <a:latin typeface="Arial"/>
                <a:cs typeface="Arial"/>
              </a:rPr>
              <a:t>Lactobacillus</a:t>
            </a:r>
          </a:p>
        </p:txBody>
      </p:sp>
      <p:sp>
        <p:nvSpPr>
          <p:cNvPr id="27" name="TextBox 26"/>
          <p:cNvSpPr txBox="1"/>
          <p:nvPr/>
        </p:nvSpPr>
        <p:spPr>
          <a:xfrm>
            <a:off x="9246360" y="5047899"/>
            <a:ext cx="633507" cy="200055"/>
          </a:xfrm>
          <a:prstGeom prst="rect">
            <a:avLst/>
          </a:prstGeom>
          <a:noFill/>
        </p:spPr>
        <p:txBody>
          <a:bodyPr wrap="none" rtlCol="0">
            <a:spAutoFit/>
          </a:bodyPr>
          <a:lstStyle/>
          <a:p>
            <a:r>
              <a:rPr lang="en-US" sz="700" b="1" dirty="0" err="1">
                <a:latin typeface="Arial"/>
                <a:cs typeface="Arial"/>
              </a:rPr>
              <a:t>Callinsella</a:t>
            </a:r>
            <a:endParaRPr lang="en-US" sz="700" b="1" dirty="0">
              <a:latin typeface="Arial"/>
              <a:cs typeface="Arial"/>
            </a:endParaRPr>
          </a:p>
        </p:txBody>
      </p:sp>
      <p:sp>
        <p:nvSpPr>
          <p:cNvPr id="28" name="TextBox 27"/>
          <p:cNvSpPr txBox="1"/>
          <p:nvPr/>
        </p:nvSpPr>
        <p:spPr>
          <a:xfrm>
            <a:off x="9246360" y="5196162"/>
            <a:ext cx="922974" cy="200055"/>
          </a:xfrm>
          <a:prstGeom prst="rect">
            <a:avLst/>
          </a:prstGeom>
          <a:noFill/>
        </p:spPr>
        <p:txBody>
          <a:bodyPr wrap="none" rtlCol="0">
            <a:spAutoFit/>
          </a:bodyPr>
          <a:lstStyle/>
          <a:p>
            <a:r>
              <a:rPr lang="en-US" sz="700" b="1" dirty="0" err="1">
                <a:latin typeface="Arial"/>
                <a:cs typeface="Arial"/>
              </a:rPr>
              <a:t>Corynebacterium</a:t>
            </a:r>
            <a:endParaRPr lang="en-US" sz="700" b="1" dirty="0">
              <a:latin typeface="Arial"/>
              <a:cs typeface="Arial"/>
            </a:endParaRPr>
          </a:p>
        </p:txBody>
      </p:sp>
      <p:sp>
        <p:nvSpPr>
          <p:cNvPr id="29" name="TextBox 28"/>
          <p:cNvSpPr txBox="1"/>
          <p:nvPr/>
        </p:nvSpPr>
        <p:spPr>
          <a:xfrm>
            <a:off x="9246360" y="5335785"/>
            <a:ext cx="1043876" cy="200055"/>
          </a:xfrm>
          <a:prstGeom prst="rect">
            <a:avLst/>
          </a:prstGeom>
          <a:noFill/>
        </p:spPr>
        <p:txBody>
          <a:bodyPr wrap="none" rtlCol="0">
            <a:spAutoFit/>
          </a:bodyPr>
          <a:lstStyle/>
          <a:p>
            <a:r>
              <a:rPr lang="en-US" sz="700" b="1" dirty="0" err="1">
                <a:latin typeface="Arial"/>
                <a:cs typeface="Arial"/>
              </a:rPr>
              <a:t>Corynebacteriaceae</a:t>
            </a:r>
            <a:endParaRPr lang="en-US" sz="700" b="1" dirty="0">
              <a:latin typeface="Arial"/>
              <a:cs typeface="Arial"/>
            </a:endParaRPr>
          </a:p>
        </p:txBody>
      </p:sp>
      <p:sp>
        <p:nvSpPr>
          <p:cNvPr id="30" name="TextBox 29"/>
          <p:cNvSpPr txBox="1"/>
          <p:nvPr/>
        </p:nvSpPr>
        <p:spPr>
          <a:xfrm>
            <a:off x="9246360" y="5475408"/>
            <a:ext cx="441146" cy="200055"/>
          </a:xfrm>
          <a:prstGeom prst="rect">
            <a:avLst/>
          </a:prstGeom>
          <a:noFill/>
        </p:spPr>
        <p:txBody>
          <a:bodyPr wrap="none" rtlCol="0">
            <a:spAutoFit/>
          </a:bodyPr>
          <a:lstStyle/>
          <a:p>
            <a:r>
              <a:rPr lang="en-US" sz="700" b="1" dirty="0" err="1">
                <a:latin typeface="Arial"/>
                <a:cs typeface="Arial"/>
              </a:rPr>
              <a:t>Dorea</a:t>
            </a:r>
            <a:endParaRPr lang="en-US" sz="700" b="1" dirty="0">
              <a:latin typeface="Arial"/>
              <a:cs typeface="Arial"/>
            </a:endParaRPr>
          </a:p>
        </p:txBody>
      </p:sp>
      <p:sp>
        <p:nvSpPr>
          <p:cNvPr id="31" name="TextBox 30"/>
          <p:cNvSpPr txBox="1"/>
          <p:nvPr/>
        </p:nvSpPr>
        <p:spPr>
          <a:xfrm>
            <a:off x="9246360" y="5615031"/>
            <a:ext cx="673569" cy="200055"/>
          </a:xfrm>
          <a:prstGeom prst="rect">
            <a:avLst/>
          </a:prstGeom>
          <a:noFill/>
        </p:spPr>
        <p:txBody>
          <a:bodyPr wrap="none" rtlCol="0">
            <a:spAutoFit/>
          </a:bodyPr>
          <a:lstStyle/>
          <a:p>
            <a:r>
              <a:rPr lang="en-US" sz="700" b="1" dirty="0" err="1">
                <a:latin typeface="Arial"/>
                <a:cs typeface="Arial"/>
              </a:rPr>
              <a:t>Bacteroidia</a:t>
            </a:r>
            <a:endParaRPr lang="en-US" sz="700" b="1" dirty="0">
              <a:latin typeface="Arial"/>
              <a:cs typeface="Arial"/>
            </a:endParaRPr>
          </a:p>
        </p:txBody>
      </p:sp>
      <p:sp>
        <p:nvSpPr>
          <p:cNvPr id="35" name="TextBox 34"/>
          <p:cNvSpPr txBox="1"/>
          <p:nvPr/>
        </p:nvSpPr>
        <p:spPr>
          <a:xfrm>
            <a:off x="8796863" y="5875302"/>
            <a:ext cx="1085228" cy="276999"/>
          </a:xfrm>
          <a:prstGeom prst="rect">
            <a:avLst/>
          </a:prstGeom>
          <a:solidFill>
            <a:srgbClr val="FFFFFF"/>
          </a:solidFill>
        </p:spPr>
        <p:txBody>
          <a:bodyPr wrap="none" rtlCol="0">
            <a:spAutoFit/>
          </a:bodyPr>
          <a:lstStyle/>
          <a:p>
            <a:r>
              <a:rPr lang="en-US" sz="1200" b="1" dirty="0">
                <a:latin typeface="Arial"/>
                <a:cs typeface="Arial"/>
              </a:rPr>
              <a:t>LDA SCORE</a:t>
            </a:r>
          </a:p>
        </p:txBody>
      </p:sp>
      <p:sp>
        <p:nvSpPr>
          <p:cNvPr id="37" name="TextBox 36"/>
          <p:cNvSpPr txBox="1"/>
          <p:nvPr/>
        </p:nvSpPr>
        <p:spPr>
          <a:xfrm>
            <a:off x="6327012" y="816496"/>
            <a:ext cx="5841551" cy="307777"/>
          </a:xfrm>
          <a:prstGeom prst="rect">
            <a:avLst/>
          </a:prstGeom>
          <a:noFill/>
        </p:spPr>
        <p:txBody>
          <a:bodyPr wrap="none" rtlCol="0">
            <a:spAutoFit/>
          </a:bodyPr>
          <a:lstStyle/>
          <a:p>
            <a:r>
              <a:rPr lang="en-US" sz="1400" b="1" dirty="0">
                <a:latin typeface="Arial"/>
                <a:cs typeface="Arial"/>
              </a:rPr>
              <a:t>In humans and animal models, gut microbial signatures are altered</a:t>
            </a:r>
          </a:p>
        </p:txBody>
      </p:sp>
    </p:spTree>
    <p:extLst>
      <p:ext uri="{BB962C8B-B14F-4D97-AF65-F5344CB8AC3E}">
        <p14:creationId xmlns:p14="http://schemas.microsoft.com/office/powerpoint/2010/main" val="2622438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a.tiff"/>
          <p:cNvPicPr>
            <a:picLocks noChangeAspect="1"/>
          </p:cNvPicPr>
          <p:nvPr/>
        </p:nvPicPr>
        <p:blipFill rotWithShape="1">
          <a:blip r:embed="rId3">
            <a:extLst>
              <a:ext uri="{28A0092B-C50C-407E-A947-70E740481C1C}">
                <a14:useLocalDpi xmlns:a14="http://schemas.microsoft.com/office/drawing/2010/main" val="0"/>
              </a:ext>
            </a:extLst>
          </a:blip>
          <a:srcRect l="10035" t="17025" r="6145" b="13680"/>
          <a:stretch/>
        </p:blipFill>
        <p:spPr>
          <a:xfrm>
            <a:off x="4213761" y="830323"/>
            <a:ext cx="2785113" cy="1703972"/>
          </a:xfrm>
          <a:prstGeom prst="rect">
            <a:avLst/>
          </a:prstGeom>
          <a:ln>
            <a:solidFill>
              <a:schemeClr val="tx1">
                <a:lumMod val="50000"/>
                <a:lumOff val="50000"/>
              </a:schemeClr>
            </a:solidFill>
          </a:ln>
        </p:spPr>
      </p:pic>
      <p:sp>
        <p:nvSpPr>
          <p:cNvPr id="9" name="TextBox 8"/>
          <p:cNvSpPr txBox="1"/>
          <p:nvPr/>
        </p:nvSpPr>
        <p:spPr>
          <a:xfrm>
            <a:off x="2906075" y="122392"/>
            <a:ext cx="6379851" cy="369332"/>
          </a:xfrm>
          <a:prstGeom prst="rect">
            <a:avLst/>
          </a:prstGeom>
          <a:noFill/>
        </p:spPr>
        <p:txBody>
          <a:bodyPr wrap="none" rtlCol="0">
            <a:spAutoFit/>
          </a:bodyPr>
          <a:lstStyle/>
          <a:p>
            <a:r>
              <a:rPr lang="en-US" b="1" dirty="0">
                <a:latin typeface="Arial"/>
                <a:cs typeface="Arial"/>
              </a:rPr>
              <a:t>Mouse Model of ASD: Maternal Immune Activation (MIA)</a:t>
            </a:r>
            <a:endParaRPr lang="en-US" b="1" i="1" dirty="0">
              <a:latin typeface="Arial"/>
              <a:cs typeface="Arial"/>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71681" b="56995"/>
          <a:stretch/>
        </p:blipFill>
        <p:spPr bwMode="auto">
          <a:xfrm>
            <a:off x="1624199" y="2935899"/>
            <a:ext cx="2705392" cy="32985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47323"/>
          <a:stretch/>
        </p:blipFill>
        <p:spPr bwMode="auto">
          <a:xfrm>
            <a:off x="4821907" y="2957519"/>
            <a:ext cx="6598487" cy="3233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 name="Rectangle 12"/>
          <p:cNvSpPr/>
          <p:nvPr/>
        </p:nvSpPr>
        <p:spPr>
          <a:xfrm>
            <a:off x="4692748" y="2935899"/>
            <a:ext cx="365949" cy="27113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624199" y="2935995"/>
            <a:ext cx="365949" cy="27113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776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200" y="1120136"/>
            <a:ext cx="4456347" cy="44563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 name="Group 2"/>
          <p:cNvGrpSpPr/>
          <p:nvPr/>
        </p:nvGrpSpPr>
        <p:grpSpPr>
          <a:xfrm>
            <a:off x="1989386" y="1424936"/>
            <a:ext cx="2515747" cy="3591379"/>
            <a:chOff x="7512704" y="1887850"/>
            <a:chExt cx="2515747" cy="3591379"/>
          </a:xfrm>
        </p:grpSpPr>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80771" b="55243"/>
            <a:stretch/>
          </p:blipFill>
          <p:spPr bwMode="auto">
            <a:xfrm>
              <a:off x="7779094" y="1996195"/>
              <a:ext cx="2249357" cy="34830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Rectangle 4"/>
            <p:cNvSpPr/>
            <p:nvPr/>
          </p:nvSpPr>
          <p:spPr>
            <a:xfrm>
              <a:off x="7512704" y="1887850"/>
              <a:ext cx="581213" cy="5587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p:cNvSpPr txBox="1"/>
          <p:nvPr/>
        </p:nvSpPr>
        <p:spPr>
          <a:xfrm>
            <a:off x="3927632" y="122392"/>
            <a:ext cx="4336736" cy="369332"/>
          </a:xfrm>
          <a:prstGeom prst="rect">
            <a:avLst/>
          </a:prstGeom>
          <a:noFill/>
        </p:spPr>
        <p:txBody>
          <a:bodyPr wrap="none" rtlCol="0">
            <a:spAutoFit/>
          </a:bodyPr>
          <a:lstStyle/>
          <a:p>
            <a:r>
              <a:rPr lang="en-US" b="1" dirty="0">
                <a:latin typeface="Arial"/>
                <a:cs typeface="Arial"/>
              </a:rPr>
              <a:t>Metabolites in a mouse model of ASD</a:t>
            </a:r>
            <a:endParaRPr lang="en-US" b="1" i="1" dirty="0">
              <a:latin typeface="Arial"/>
              <a:cs typeface="Arial"/>
            </a:endParaRPr>
          </a:p>
        </p:txBody>
      </p:sp>
    </p:spTree>
    <p:extLst>
      <p:ext uri="{BB962C8B-B14F-4D97-AF65-F5344CB8AC3E}">
        <p14:creationId xmlns:p14="http://schemas.microsoft.com/office/powerpoint/2010/main" val="29836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E32E1F8-D912-8B45-A205-8F761196E332}"/>
              </a:ext>
            </a:extLst>
          </p:cNvPr>
          <p:cNvPicPr>
            <a:picLocks noChangeAspect="1"/>
          </p:cNvPicPr>
          <p:nvPr/>
        </p:nvPicPr>
        <p:blipFill>
          <a:blip r:embed="rId3"/>
          <a:stretch>
            <a:fillRect/>
          </a:stretch>
        </p:blipFill>
        <p:spPr>
          <a:xfrm>
            <a:off x="1129284" y="1348326"/>
            <a:ext cx="6016502" cy="1266228"/>
          </a:xfrm>
          <a:prstGeom prst="rect">
            <a:avLst/>
          </a:prstGeom>
        </p:spPr>
      </p:pic>
      <p:pic>
        <p:nvPicPr>
          <p:cNvPr id="3" name="Picture 2">
            <a:extLst>
              <a:ext uri="{FF2B5EF4-FFF2-40B4-BE49-F238E27FC236}">
                <a16:creationId xmlns:a16="http://schemas.microsoft.com/office/drawing/2014/main" xmlns="" id="{EEF94BFF-701F-0E41-9F6B-9E65C95199E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71139" y="3435682"/>
            <a:ext cx="5532793" cy="1846730"/>
          </a:xfrm>
          <a:prstGeom prst="rect">
            <a:avLst/>
          </a:prstGeom>
          <a:noFill/>
        </p:spPr>
      </p:pic>
      <p:sp>
        <p:nvSpPr>
          <p:cNvPr id="4" name="TextBox 3">
            <a:extLst>
              <a:ext uri="{FF2B5EF4-FFF2-40B4-BE49-F238E27FC236}">
                <a16:creationId xmlns:a16="http://schemas.microsoft.com/office/drawing/2014/main" xmlns="" id="{ACAC3696-E6A4-454C-B317-2A7AC619D675}"/>
              </a:ext>
            </a:extLst>
          </p:cNvPr>
          <p:cNvSpPr txBox="1"/>
          <p:nvPr/>
        </p:nvSpPr>
        <p:spPr>
          <a:xfrm>
            <a:off x="711523" y="1010083"/>
            <a:ext cx="1981169" cy="369332"/>
          </a:xfrm>
          <a:prstGeom prst="rect">
            <a:avLst/>
          </a:prstGeom>
          <a:noFill/>
        </p:spPr>
        <p:txBody>
          <a:bodyPr wrap="none" rtlCol="0">
            <a:spAutoFit/>
          </a:bodyPr>
          <a:lstStyle/>
          <a:p>
            <a:r>
              <a:rPr lang="en-US" b="1" dirty="0">
                <a:latin typeface="Arial"/>
                <a:cs typeface="Arial"/>
              </a:rPr>
              <a:t>Plasma samples</a:t>
            </a:r>
          </a:p>
        </p:txBody>
      </p:sp>
      <p:sp>
        <p:nvSpPr>
          <p:cNvPr id="5" name="TextBox 4">
            <a:extLst>
              <a:ext uri="{FF2B5EF4-FFF2-40B4-BE49-F238E27FC236}">
                <a16:creationId xmlns:a16="http://schemas.microsoft.com/office/drawing/2014/main" xmlns="" id="{9510F6D7-FEE3-D148-ACF9-43D870512225}"/>
              </a:ext>
            </a:extLst>
          </p:cNvPr>
          <p:cNvSpPr txBox="1"/>
          <p:nvPr/>
        </p:nvSpPr>
        <p:spPr>
          <a:xfrm>
            <a:off x="711523" y="3054503"/>
            <a:ext cx="1762960" cy="369332"/>
          </a:xfrm>
          <a:prstGeom prst="rect">
            <a:avLst/>
          </a:prstGeom>
          <a:noFill/>
        </p:spPr>
        <p:txBody>
          <a:bodyPr wrap="none" rtlCol="0">
            <a:spAutoFit/>
          </a:bodyPr>
          <a:lstStyle/>
          <a:p>
            <a:r>
              <a:rPr lang="en-US" b="1">
                <a:latin typeface="Arial"/>
                <a:cs typeface="Arial"/>
              </a:rPr>
              <a:t>Fecal samples</a:t>
            </a:r>
          </a:p>
        </p:txBody>
      </p:sp>
      <p:grpSp>
        <p:nvGrpSpPr>
          <p:cNvPr id="7" name="Group 6">
            <a:extLst>
              <a:ext uri="{FF2B5EF4-FFF2-40B4-BE49-F238E27FC236}">
                <a16:creationId xmlns:a16="http://schemas.microsoft.com/office/drawing/2014/main" xmlns="" id="{01CC1681-8177-D941-8965-86482D6646FC}"/>
              </a:ext>
            </a:extLst>
          </p:cNvPr>
          <p:cNvGrpSpPr/>
          <p:nvPr/>
        </p:nvGrpSpPr>
        <p:grpSpPr>
          <a:xfrm>
            <a:off x="7752128" y="2614554"/>
            <a:ext cx="4072546" cy="1243386"/>
            <a:chOff x="275335" y="186974"/>
            <a:chExt cx="4072546" cy="1243386"/>
          </a:xfrm>
        </p:grpSpPr>
        <p:grpSp>
          <p:nvGrpSpPr>
            <p:cNvPr id="8" name="Group 7">
              <a:extLst>
                <a:ext uri="{FF2B5EF4-FFF2-40B4-BE49-F238E27FC236}">
                  <a16:creationId xmlns:a16="http://schemas.microsoft.com/office/drawing/2014/main" xmlns="" id="{A126CDA8-839B-2C4A-9144-0A8C2C6BD856}"/>
                </a:ext>
              </a:extLst>
            </p:cNvPr>
            <p:cNvGrpSpPr/>
            <p:nvPr/>
          </p:nvGrpSpPr>
          <p:grpSpPr>
            <a:xfrm>
              <a:off x="320160" y="204904"/>
              <a:ext cx="3992638" cy="1127851"/>
              <a:chOff x="320160" y="204904"/>
              <a:chExt cx="3992638" cy="1127851"/>
            </a:xfrm>
          </p:grpSpPr>
          <p:grpSp>
            <p:nvGrpSpPr>
              <p:cNvPr id="10" name="Group 9">
                <a:extLst>
                  <a:ext uri="{FF2B5EF4-FFF2-40B4-BE49-F238E27FC236}">
                    <a16:creationId xmlns:a16="http://schemas.microsoft.com/office/drawing/2014/main" xmlns="" id="{77E2D495-3672-C44B-8BA6-AA79B75CE2F4}"/>
                  </a:ext>
                </a:extLst>
              </p:cNvPr>
              <p:cNvGrpSpPr/>
              <p:nvPr/>
            </p:nvGrpSpPr>
            <p:grpSpPr>
              <a:xfrm>
                <a:off x="320160" y="708211"/>
                <a:ext cx="2654156" cy="624544"/>
                <a:chOff x="179661" y="642106"/>
                <a:chExt cx="2654156" cy="624544"/>
              </a:xfrm>
            </p:grpSpPr>
            <p:pic>
              <p:nvPicPr>
                <p:cNvPr id="15" name="Picture 14">
                  <a:extLst>
                    <a:ext uri="{FF2B5EF4-FFF2-40B4-BE49-F238E27FC236}">
                      <a16:creationId xmlns:a16="http://schemas.microsoft.com/office/drawing/2014/main" xmlns="" id="{DA00CF7B-A70F-FD4C-BDA8-A896B4FCEF7E}"/>
                    </a:ext>
                  </a:extLst>
                </p:cNvPr>
                <p:cNvPicPr>
                  <a:picLocks noChangeAspect="1"/>
                </p:cNvPicPr>
                <p:nvPr/>
              </p:nvPicPr>
              <p:blipFill rotWithShape="1">
                <a:blip r:embed="rId5"/>
                <a:srcRect t="30379" r="83114" b="33423"/>
                <a:stretch/>
              </p:blipFill>
              <p:spPr>
                <a:xfrm>
                  <a:off x="179661" y="642106"/>
                  <a:ext cx="1318114" cy="624543"/>
                </a:xfrm>
                <a:prstGeom prst="rect">
                  <a:avLst/>
                </a:prstGeom>
              </p:spPr>
            </p:pic>
            <p:pic>
              <p:nvPicPr>
                <p:cNvPr id="16" name="Picture 15">
                  <a:extLst>
                    <a:ext uri="{FF2B5EF4-FFF2-40B4-BE49-F238E27FC236}">
                      <a16:creationId xmlns:a16="http://schemas.microsoft.com/office/drawing/2014/main" xmlns="" id="{F862DF22-82A9-A04E-84BA-5A2A28B3CEF6}"/>
                    </a:ext>
                  </a:extLst>
                </p:cNvPr>
                <p:cNvPicPr>
                  <a:picLocks noChangeAspect="1"/>
                </p:cNvPicPr>
                <p:nvPr/>
              </p:nvPicPr>
              <p:blipFill rotWithShape="1">
                <a:blip r:embed="rId5"/>
                <a:srcRect l="82884" t="30379" b="33423"/>
                <a:stretch/>
              </p:blipFill>
              <p:spPr>
                <a:xfrm>
                  <a:off x="1497775" y="642106"/>
                  <a:ext cx="1336042" cy="624544"/>
                </a:xfrm>
                <a:prstGeom prst="rect">
                  <a:avLst/>
                </a:prstGeom>
              </p:spPr>
            </p:pic>
          </p:grpSp>
          <p:pic>
            <p:nvPicPr>
              <p:cNvPr id="11" name="Picture 10">
                <a:extLst>
                  <a:ext uri="{FF2B5EF4-FFF2-40B4-BE49-F238E27FC236}">
                    <a16:creationId xmlns:a16="http://schemas.microsoft.com/office/drawing/2014/main" xmlns="" id="{3CC185A3-1DC2-CD41-9E16-BFBE926C3810}"/>
                  </a:ext>
                </a:extLst>
              </p:cNvPr>
              <p:cNvPicPr>
                <a:picLocks noChangeAspect="1"/>
              </p:cNvPicPr>
              <p:nvPr/>
            </p:nvPicPr>
            <p:blipFill rotWithShape="1">
              <a:blip r:embed="rId6"/>
              <a:srcRect l="82737" t="30402" b="33371"/>
              <a:stretch/>
            </p:blipFill>
            <p:spPr>
              <a:xfrm>
                <a:off x="2970636" y="708211"/>
                <a:ext cx="1342162" cy="624544"/>
              </a:xfrm>
              <a:prstGeom prst="rect">
                <a:avLst/>
              </a:prstGeom>
            </p:spPr>
          </p:pic>
          <p:sp>
            <p:nvSpPr>
              <p:cNvPr id="12" name="TextBox 11">
                <a:extLst>
                  <a:ext uri="{FF2B5EF4-FFF2-40B4-BE49-F238E27FC236}">
                    <a16:creationId xmlns:a16="http://schemas.microsoft.com/office/drawing/2014/main" xmlns="" id="{54AE728A-EEE7-D549-8A38-E7E7FE94EF7E}"/>
                  </a:ext>
                </a:extLst>
              </p:cNvPr>
              <p:cNvSpPr txBox="1"/>
              <p:nvPr/>
            </p:nvSpPr>
            <p:spPr>
              <a:xfrm>
                <a:off x="3346676" y="459501"/>
                <a:ext cx="551754" cy="276999"/>
              </a:xfrm>
              <a:prstGeom prst="rect">
                <a:avLst/>
              </a:prstGeom>
              <a:noFill/>
            </p:spPr>
            <p:txBody>
              <a:bodyPr wrap="none" rtlCol="0">
                <a:spAutoFit/>
              </a:bodyPr>
              <a:lstStyle/>
              <a:p>
                <a:r>
                  <a:rPr lang="en-US" sz="1200" dirty="0">
                    <a:latin typeface="Arial" charset="0"/>
                    <a:ea typeface="Arial" charset="0"/>
                    <a:cs typeface="Arial" charset="0"/>
                  </a:rPr>
                  <a:t>feces</a:t>
                </a:r>
              </a:p>
            </p:txBody>
          </p:sp>
          <p:sp>
            <p:nvSpPr>
              <p:cNvPr id="13" name="TextBox 12">
                <a:extLst>
                  <a:ext uri="{FF2B5EF4-FFF2-40B4-BE49-F238E27FC236}">
                    <a16:creationId xmlns:a16="http://schemas.microsoft.com/office/drawing/2014/main" xmlns="" id="{930F5692-6027-6F4F-81BF-96595C44EB0F}"/>
                  </a:ext>
                </a:extLst>
              </p:cNvPr>
              <p:cNvSpPr txBox="1"/>
              <p:nvPr/>
            </p:nvSpPr>
            <p:spPr>
              <a:xfrm>
                <a:off x="1965259" y="455792"/>
                <a:ext cx="678391" cy="276999"/>
              </a:xfrm>
              <a:prstGeom prst="rect">
                <a:avLst/>
              </a:prstGeom>
              <a:noFill/>
            </p:spPr>
            <p:txBody>
              <a:bodyPr wrap="none" rtlCol="0">
                <a:spAutoFit/>
              </a:bodyPr>
              <a:lstStyle/>
              <a:p>
                <a:r>
                  <a:rPr lang="en-US" sz="1200" dirty="0">
                    <a:latin typeface="Arial" charset="0"/>
                    <a:ea typeface="Arial" charset="0"/>
                    <a:cs typeface="Arial" charset="0"/>
                  </a:rPr>
                  <a:t>plasma</a:t>
                </a:r>
              </a:p>
            </p:txBody>
          </p:sp>
          <p:sp>
            <p:nvSpPr>
              <p:cNvPr id="14" name="TextBox 13">
                <a:extLst>
                  <a:ext uri="{FF2B5EF4-FFF2-40B4-BE49-F238E27FC236}">
                    <a16:creationId xmlns:a16="http://schemas.microsoft.com/office/drawing/2014/main" xmlns="" id="{A1B9AC89-5F8E-5947-B912-EC7436C633CB}"/>
                  </a:ext>
                </a:extLst>
              </p:cNvPr>
              <p:cNvSpPr txBox="1"/>
              <p:nvPr/>
            </p:nvSpPr>
            <p:spPr>
              <a:xfrm>
                <a:off x="2470901" y="204904"/>
                <a:ext cx="1038618" cy="276999"/>
              </a:xfrm>
              <a:prstGeom prst="rect">
                <a:avLst/>
              </a:prstGeom>
              <a:solidFill>
                <a:schemeClr val="bg1"/>
              </a:solidFill>
            </p:spPr>
            <p:txBody>
              <a:bodyPr wrap="none" rtlCol="0">
                <a:spAutoFit/>
              </a:bodyPr>
              <a:lstStyle/>
              <a:p>
                <a:r>
                  <a:rPr lang="en-US" sz="1200" u="sng" dirty="0">
                    <a:latin typeface="Arial" charset="0"/>
                    <a:ea typeface="Arial" charset="0"/>
                    <a:cs typeface="Arial" charset="0"/>
                  </a:rPr>
                  <a:t>All Au/All </a:t>
                </a:r>
                <a:r>
                  <a:rPr lang="en-US" sz="1200" u="sng" dirty="0" err="1">
                    <a:latin typeface="Arial" charset="0"/>
                    <a:ea typeface="Arial" charset="0"/>
                    <a:cs typeface="Arial" charset="0"/>
                  </a:rPr>
                  <a:t>Gp</a:t>
                </a:r>
                <a:endParaRPr lang="en-US" sz="1200" u="sng" dirty="0">
                  <a:latin typeface="Arial" charset="0"/>
                  <a:ea typeface="Arial" charset="0"/>
                  <a:cs typeface="Arial" charset="0"/>
                </a:endParaRPr>
              </a:p>
            </p:txBody>
          </p:sp>
        </p:grpSp>
        <p:sp>
          <p:nvSpPr>
            <p:cNvPr id="9" name="Rectangle 8">
              <a:extLst>
                <a:ext uri="{FF2B5EF4-FFF2-40B4-BE49-F238E27FC236}">
                  <a16:creationId xmlns:a16="http://schemas.microsoft.com/office/drawing/2014/main" xmlns="" id="{F1D8FCFC-5CD6-DF41-9875-9868FF9468F3}"/>
                </a:ext>
              </a:extLst>
            </p:cNvPr>
            <p:cNvSpPr/>
            <p:nvPr/>
          </p:nvSpPr>
          <p:spPr>
            <a:xfrm>
              <a:off x="275335" y="186974"/>
              <a:ext cx="4072546" cy="124338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extBox 16"/>
          <p:cNvSpPr txBox="1"/>
          <p:nvPr/>
        </p:nvSpPr>
        <p:spPr>
          <a:xfrm>
            <a:off x="1843321" y="122392"/>
            <a:ext cx="8505358" cy="369332"/>
          </a:xfrm>
          <a:prstGeom prst="rect">
            <a:avLst/>
          </a:prstGeom>
          <a:noFill/>
        </p:spPr>
        <p:txBody>
          <a:bodyPr wrap="none" rtlCol="0">
            <a:spAutoFit/>
          </a:bodyPr>
          <a:lstStyle/>
          <a:p>
            <a:r>
              <a:rPr lang="en-US" b="1" dirty="0" smtClean="0">
                <a:latin typeface="Arial"/>
                <a:cs typeface="Arial"/>
              </a:rPr>
              <a:t>CHARGE samples (Childhood Autism Risks from Genetics and Environment</a:t>
            </a:r>
            <a:endParaRPr lang="en-US" b="1" i="1" dirty="0">
              <a:latin typeface="Arial"/>
              <a:cs typeface="Arial"/>
            </a:endParaRPr>
          </a:p>
        </p:txBody>
      </p:sp>
      <p:sp>
        <p:nvSpPr>
          <p:cNvPr id="18" name="TextBox 17"/>
          <p:cNvSpPr txBox="1"/>
          <p:nvPr/>
        </p:nvSpPr>
        <p:spPr>
          <a:xfrm>
            <a:off x="8716046" y="6470134"/>
            <a:ext cx="3485412" cy="369332"/>
          </a:xfrm>
          <a:prstGeom prst="rect">
            <a:avLst/>
          </a:prstGeom>
          <a:noFill/>
        </p:spPr>
        <p:txBody>
          <a:bodyPr wrap="none" rtlCol="0">
            <a:spAutoFit/>
          </a:bodyPr>
          <a:lstStyle/>
          <a:p>
            <a:r>
              <a:rPr lang="en-US" b="1" dirty="0" smtClean="0">
                <a:latin typeface="Arial"/>
                <a:cs typeface="Arial"/>
              </a:rPr>
              <a:t>Paul </a:t>
            </a:r>
            <a:r>
              <a:rPr lang="en-US" b="1" dirty="0" err="1" smtClean="0">
                <a:latin typeface="Arial"/>
                <a:cs typeface="Arial"/>
              </a:rPr>
              <a:t>Ashwood</a:t>
            </a:r>
            <a:r>
              <a:rPr lang="en-US" b="1" dirty="0" smtClean="0">
                <a:latin typeface="Arial"/>
                <a:cs typeface="Arial"/>
              </a:rPr>
              <a:t>, </a:t>
            </a:r>
            <a:r>
              <a:rPr lang="en-US" b="1" dirty="0" err="1" smtClean="0">
                <a:latin typeface="Arial"/>
                <a:cs typeface="Arial"/>
              </a:rPr>
              <a:t>Destanie</a:t>
            </a:r>
            <a:r>
              <a:rPr lang="en-US" b="1" dirty="0" smtClean="0">
                <a:latin typeface="Arial"/>
                <a:cs typeface="Arial"/>
              </a:rPr>
              <a:t> Rose</a:t>
            </a:r>
            <a:endParaRPr lang="en-US" b="1" dirty="0">
              <a:latin typeface="Arial"/>
              <a:cs typeface="Arial"/>
            </a:endParaRPr>
          </a:p>
        </p:txBody>
      </p:sp>
    </p:spTree>
    <p:extLst>
      <p:ext uri="{BB962C8B-B14F-4D97-AF65-F5344CB8AC3E}">
        <p14:creationId xmlns:p14="http://schemas.microsoft.com/office/powerpoint/2010/main" val="2215985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6BA67784-FA59-F647-9F1C-C402E127B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852" y="1692538"/>
            <a:ext cx="4315280" cy="4382788"/>
          </a:xfrm>
          <a:prstGeom prst="rect">
            <a:avLst/>
          </a:prstGeom>
        </p:spPr>
      </p:pic>
      <p:sp>
        <p:nvSpPr>
          <p:cNvPr id="21" name="TextBox 20">
            <a:extLst>
              <a:ext uri="{FF2B5EF4-FFF2-40B4-BE49-F238E27FC236}">
                <a16:creationId xmlns:a16="http://schemas.microsoft.com/office/drawing/2014/main" xmlns="" id="{3D9432C2-CE38-3A4D-90A0-27CD8694F452}"/>
              </a:ext>
            </a:extLst>
          </p:cNvPr>
          <p:cNvSpPr txBox="1"/>
          <p:nvPr/>
        </p:nvSpPr>
        <p:spPr>
          <a:xfrm>
            <a:off x="8628033" y="5951839"/>
            <a:ext cx="1625765" cy="246221"/>
          </a:xfrm>
          <a:prstGeom prst="rect">
            <a:avLst/>
          </a:prstGeom>
          <a:noFill/>
        </p:spPr>
        <p:txBody>
          <a:bodyPr wrap="none" rtlCol="0">
            <a:spAutoFit/>
          </a:bodyPr>
          <a:lstStyle/>
          <a:p>
            <a:pPr algn="ctr"/>
            <a:r>
              <a:rPr lang="en-US" sz="1000" dirty="0">
                <a:latin typeface="Arial" panose="020B0604020202020204" pitchFamily="34" charset="0"/>
                <a:cs typeface="Arial" panose="020B0604020202020204" pitchFamily="34" charset="0"/>
              </a:rPr>
              <a:t>mean-decrease-accuracy</a:t>
            </a:r>
          </a:p>
        </p:txBody>
      </p:sp>
      <p:sp>
        <p:nvSpPr>
          <p:cNvPr id="22" name="TextBox 21">
            <a:extLst>
              <a:ext uri="{FF2B5EF4-FFF2-40B4-BE49-F238E27FC236}">
                <a16:creationId xmlns:a16="http://schemas.microsoft.com/office/drawing/2014/main" xmlns="" id="{977ACE00-EB28-9549-982B-2B43ACE5364F}"/>
              </a:ext>
            </a:extLst>
          </p:cNvPr>
          <p:cNvSpPr txBox="1"/>
          <p:nvPr/>
        </p:nvSpPr>
        <p:spPr>
          <a:xfrm>
            <a:off x="7254951" y="1353984"/>
            <a:ext cx="3000942" cy="338554"/>
          </a:xfrm>
          <a:prstGeom prst="rect">
            <a:avLst/>
          </a:prstGeom>
          <a:noFill/>
          <a:ln>
            <a:noFill/>
          </a:ln>
        </p:spPr>
        <p:txBody>
          <a:bodyPr wrap="none" rtlCol="0">
            <a:spAutoFit/>
          </a:bodyPr>
          <a:lstStyle/>
          <a:p>
            <a:pPr algn="ctr"/>
            <a:r>
              <a:rPr lang="en-US" sz="1600" b="1" dirty="0">
                <a:latin typeface="Arial" panose="020B0604020202020204" pitchFamily="34" charset="0"/>
                <a:cs typeface="Arial" panose="020B0604020202020204" pitchFamily="34" charset="0"/>
              </a:rPr>
              <a:t>Biochemical Importance Plot</a:t>
            </a:r>
          </a:p>
        </p:txBody>
      </p:sp>
      <p:grpSp>
        <p:nvGrpSpPr>
          <p:cNvPr id="23" name="Group 22">
            <a:extLst>
              <a:ext uri="{FF2B5EF4-FFF2-40B4-BE49-F238E27FC236}">
                <a16:creationId xmlns:a16="http://schemas.microsoft.com/office/drawing/2014/main" xmlns="" id="{E76C1D09-5962-9343-BE81-E7A35A670ECA}"/>
              </a:ext>
            </a:extLst>
          </p:cNvPr>
          <p:cNvGrpSpPr/>
          <p:nvPr/>
        </p:nvGrpSpPr>
        <p:grpSpPr>
          <a:xfrm>
            <a:off x="10400225" y="1650735"/>
            <a:ext cx="256480" cy="4437094"/>
            <a:chOff x="4761263" y="1673997"/>
            <a:chExt cx="270784" cy="3767735"/>
          </a:xfrm>
        </p:grpSpPr>
        <p:sp>
          <p:nvSpPr>
            <p:cNvPr id="25" name="Text Box 6">
              <a:extLst>
                <a:ext uri="{FF2B5EF4-FFF2-40B4-BE49-F238E27FC236}">
                  <a16:creationId xmlns:a16="http://schemas.microsoft.com/office/drawing/2014/main" xmlns="" id="{0FBB6203-E312-C547-8FC7-A717499364B2}"/>
                </a:ext>
              </a:extLst>
            </p:cNvPr>
            <p:cNvSpPr txBox="1">
              <a:spLocks noChangeArrowheads="1"/>
            </p:cNvSpPr>
            <p:nvPr/>
          </p:nvSpPr>
          <p:spPr bwMode="auto">
            <a:xfrm rot="16200000">
              <a:off x="3012787" y="3422473"/>
              <a:ext cx="3767735" cy="270784"/>
            </a:xfrm>
            <a:prstGeom prst="rect">
              <a:avLst/>
            </a:prstGeom>
            <a:noFill/>
            <a:ln w="9525">
              <a:noFill/>
              <a:miter lim="800000"/>
              <a:headEnd/>
              <a:tailEnd/>
            </a:ln>
            <a:effectLst/>
          </p:spPr>
          <p:txBody>
            <a:bodyPr wrap="square" anchor="ctr">
              <a:spAutoFit/>
            </a:bodyPr>
            <a:lstStyle/>
            <a:p>
              <a:pPr algn="ctr">
                <a:lnSpc>
                  <a:spcPts val="1200"/>
                </a:lnSpc>
              </a:pPr>
              <a:r>
                <a:rPr lang="en-US" sz="1400" dirty="0">
                  <a:latin typeface="Arial" panose="020B0604020202020204" pitchFamily="34" charset="0"/>
                  <a:cs typeface="Arial" panose="020B0604020202020204" pitchFamily="34" charset="0"/>
                </a:rPr>
                <a:t>Increasing Importance to Group Separation  </a:t>
              </a:r>
            </a:p>
          </p:txBody>
        </p:sp>
        <p:sp>
          <p:nvSpPr>
            <p:cNvPr id="26" name="Line 5">
              <a:extLst>
                <a:ext uri="{FF2B5EF4-FFF2-40B4-BE49-F238E27FC236}">
                  <a16:creationId xmlns:a16="http://schemas.microsoft.com/office/drawing/2014/main" xmlns="" id="{00EA103E-527B-764D-A419-D974CC4F932D}"/>
                </a:ext>
              </a:extLst>
            </p:cNvPr>
            <p:cNvSpPr>
              <a:spLocks noChangeShapeType="1"/>
            </p:cNvSpPr>
            <p:nvPr/>
          </p:nvSpPr>
          <p:spPr bwMode="auto">
            <a:xfrm flipH="1" flipV="1">
              <a:off x="4773541" y="2119301"/>
              <a:ext cx="9015" cy="2857064"/>
            </a:xfrm>
            <a:prstGeom prst="line">
              <a:avLst/>
            </a:prstGeom>
            <a:noFill/>
            <a:ln w="19050">
              <a:solidFill>
                <a:schemeClr val="tx1"/>
              </a:solidFill>
              <a:round/>
              <a:headEnd/>
              <a:tailEnd type="triangle" w="med" len="med"/>
            </a:ln>
            <a:effectLst/>
          </p:spPr>
          <p:txBody>
            <a:bodyPr/>
            <a:lstStyle/>
            <a:p>
              <a:endParaRPr lang="en-US" sz="1400" dirty="0">
                <a:solidFill>
                  <a:srgbClr val="002060"/>
                </a:solidFill>
                <a:latin typeface="Arial" panose="020B0604020202020204" pitchFamily="34" charset="0"/>
                <a:cs typeface="Arial" panose="020B0604020202020204" pitchFamily="34" charset="0"/>
              </a:endParaRPr>
            </a:p>
          </p:txBody>
        </p:sp>
      </p:grpSp>
      <p:pic>
        <p:nvPicPr>
          <p:cNvPr id="24" name="Picture 58">
            <a:extLst>
              <a:ext uri="{FF2B5EF4-FFF2-40B4-BE49-F238E27FC236}">
                <a16:creationId xmlns:a16="http://schemas.microsoft.com/office/drawing/2014/main" xmlns="" id="{989AAB73-E0E9-2F4B-B708-9D68D89EFF8F}"/>
              </a:ext>
            </a:extLst>
          </p:cNvPr>
          <p:cNvPicPr>
            <a:picLocks noChangeAspect="1" noChangeArrowheads="1"/>
          </p:cNvPicPr>
          <p:nvPr/>
        </p:nvPicPr>
        <p:blipFill rotWithShape="1">
          <a:blip r:embed="rId4" cstate="print"/>
          <a:srcRect b="9869"/>
          <a:stretch/>
        </p:blipFill>
        <p:spPr bwMode="auto">
          <a:xfrm>
            <a:off x="8857140" y="4187683"/>
            <a:ext cx="1414296" cy="1619239"/>
          </a:xfrm>
          <a:prstGeom prst="rect">
            <a:avLst/>
          </a:prstGeom>
          <a:noFill/>
          <a:ln w="9525">
            <a:noFill/>
            <a:miter lim="800000"/>
            <a:headEnd/>
            <a:tailEnd/>
          </a:ln>
          <a:effectLst/>
        </p:spPr>
      </p:pic>
      <p:cxnSp>
        <p:nvCxnSpPr>
          <p:cNvPr id="27" name="Straight Arrow Connector 26">
            <a:extLst>
              <a:ext uri="{FF2B5EF4-FFF2-40B4-BE49-F238E27FC236}">
                <a16:creationId xmlns:a16="http://schemas.microsoft.com/office/drawing/2014/main" xmlns="" id="{2CC88C9E-3DF8-384D-91C2-2A2BA9FA0999}"/>
              </a:ext>
            </a:extLst>
          </p:cNvPr>
          <p:cNvCxnSpPr>
            <a:cxnSpLocks/>
          </p:cNvCxnSpPr>
          <p:nvPr/>
        </p:nvCxnSpPr>
        <p:spPr>
          <a:xfrm>
            <a:off x="6385710" y="3595147"/>
            <a:ext cx="1108920" cy="0"/>
          </a:xfrm>
          <a:prstGeom prst="straightConnector1">
            <a:avLst/>
          </a:prstGeom>
          <a:ln w="7620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rot="16200000">
            <a:off x="2990171" y="4790960"/>
            <a:ext cx="2518965" cy="453345"/>
          </a:xfrm>
          <a:prstGeom prst="rect">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pic>
        <p:nvPicPr>
          <p:cNvPr id="30" name="Picture 29">
            <a:extLst>
              <a:ext uri="{FF2B5EF4-FFF2-40B4-BE49-F238E27FC236}">
                <a16:creationId xmlns:a16="http://schemas.microsoft.com/office/drawing/2014/main" xmlns="" id="{8A8AFDFB-E625-1041-B353-64D349F59A9D}"/>
              </a:ext>
            </a:extLst>
          </p:cNvPr>
          <p:cNvPicPr>
            <a:picLocks noChangeAspect="1"/>
          </p:cNvPicPr>
          <p:nvPr/>
        </p:nvPicPr>
        <p:blipFill rotWithShape="1">
          <a:blip r:embed="rId5"/>
          <a:srcRect l="4715" b="9297"/>
          <a:stretch/>
        </p:blipFill>
        <p:spPr>
          <a:xfrm>
            <a:off x="2036629" y="1439926"/>
            <a:ext cx="3584576" cy="4407433"/>
          </a:xfrm>
          <a:prstGeom prst="rect">
            <a:avLst/>
          </a:prstGeom>
        </p:spPr>
      </p:pic>
      <p:sp>
        <p:nvSpPr>
          <p:cNvPr id="36" name="Rectangle 35">
            <a:extLst>
              <a:ext uri="{FF2B5EF4-FFF2-40B4-BE49-F238E27FC236}">
                <a16:creationId xmlns:a16="http://schemas.microsoft.com/office/drawing/2014/main" xmlns="" id="{DA7AB692-E49C-734D-9F59-B1977817EFF6}"/>
              </a:ext>
            </a:extLst>
          </p:cNvPr>
          <p:cNvSpPr/>
          <p:nvPr/>
        </p:nvSpPr>
        <p:spPr>
          <a:xfrm rot="16200000">
            <a:off x="1156903" y="3633001"/>
            <a:ext cx="1964065" cy="250295"/>
          </a:xfrm>
          <a:prstGeom prst="rect">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sp>
        <p:nvSpPr>
          <p:cNvPr id="37" name="TextBox 36"/>
          <p:cNvSpPr txBox="1"/>
          <p:nvPr/>
        </p:nvSpPr>
        <p:spPr>
          <a:xfrm rot="16200000">
            <a:off x="953945" y="3442484"/>
            <a:ext cx="2138383" cy="369332"/>
          </a:xfrm>
          <a:prstGeom prst="rect">
            <a:avLst/>
          </a:prstGeom>
          <a:solidFill>
            <a:schemeClr val="bg1"/>
          </a:solidFill>
        </p:spPr>
        <p:txBody>
          <a:bodyPr wrap="square" rtlCol="0">
            <a:spAutoFit/>
          </a:bodyPr>
          <a:lstStyle/>
          <a:p>
            <a:r>
              <a:rPr lang="en-US" b="1" dirty="0">
                <a:latin typeface="Arial"/>
                <a:ea typeface="Arial" charset="0"/>
                <a:cs typeface="Arial"/>
              </a:rPr>
              <a:t>4EPS levels log</a:t>
            </a:r>
            <a:r>
              <a:rPr lang="en-US" b="1" baseline="-25000" dirty="0">
                <a:latin typeface="Arial"/>
                <a:ea typeface="Arial" charset="0"/>
                <a:cs typeface="Arial"/>
              </a:rPr>
              <a:t>10</a:t>
            </a:r>
          </a:p>
        </p:txBody>
      </p:sp>
      <p:grpSp>
        <p:nvGrpSpPr>
          <p:cNvPr id="4" name="Group 3"/>
          <p:cNvGrpSpPr/>
          <p:nvPr/>
        </p:nvGrpSpPr>
        <p:grpSpPr>
          <a:xfrm>
            <a:off x="3310678" y="5563948"/>
            <a:ext cx="1988230" cy="624962"/>
            <a:chOff x="4498612" y="4382649"/>
            <a:chExt cx="1185333" cy="423381"/>
          </a:xfrm>
        </p:grpSpPr>
        <p:sp>
          <p:nvSpPr>
            <p:cNvPr id="39" name="Rectangle 38"/>
            <p:cNvSpPr/>
            <p:nvPr/>
          </p:nvSpPr>
          <p:spPr>
            <a:xfrm>
              <a:off x="4498612" y="4439694"/>
              <a:ext cx="1185333" cy="366336"/>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xmlns="" id="{FC6A034B-EDC6-F147-8F29-CF160B4684A5}"/>
                </a:ext>
              </a:extLst>
            </p:cNvPr>
            <p:cNvSpPr txBox="1"/>
            <p:nvPr/>
          </p:nvSpPr>
          <p:spPr>
            <a:xfrm>
              <a:off x="4526825" y="4382649"/>
              <a:ext cx="293582" cy="250204"/>
            </a:xfrm>
            <a:prstGeom prst="rect">
              <a:avLst/>
            </a:prstGeom>
            <a:noFill/>
          </p:spPr>
          <p:txBody>
            <a:bodyPr wrap="none" rtlCol="0">
              <a:spAutoFit/>
            </a:bodyPr>
            <a:lstStyle/>
            <a:p>
              <a:r>
                <a:rPr lang="en-US" b="1" dirty="0">
                  <a:latin typeface="Arial"/>
                  <a:ea typeface="Arial" charset="0"/>
                  <a:cs typeface="Arial"/>
                </a:rPr>
                <a:t>NT</a:t>
              </a:r>
            </a:p>
          </p:txBody>
        </p:sp>
        <p:sp>
          <p:nvSpPr>
            <p:cNvPr id="41" name="TextBox 40">
              <a:extLst>
                <a:ext uri="{FF2B5EF4-FFF2-40B4-BE49-F238E27FC236}">
                  <a16:creationId xmlns:a16="http://schemas.microsoft.com/office/drawing/2014/main" xmlns="" id="{434BBB7E-7396-FC4B-897A-7686DF36D8B9}"/>
                </a:ext>
              </a:extLst>
            </p:cNvPr>
            <p:cNvSpPr txBox="1"/>
            <p:nvPr/>
          </p:nvSpPr>
          <p:spPr>
            <a:xfrm>
              <a:off x="5175466" y="4382649"/>
              <a:ext cx="400647" cy="250204"/>
            </a:xfrm>
            <a:prstGeom prst="rect">
              <a:avLst/>
            </a:prstGeom>
            <a:noFill/>
          </p:spPr>
          <p:txBody>
            <a:bodyPr wrap="none" rtlCol="0">
              <a:spAutoFit/>
            </a:bodyPr>
            <a:lstStyle/>
            <a:p>
              <a:r>
                <a:rPr lang="en-US" b="1" dirty="0">
                  <a:latin typeface="Arial"/>
                  <a:ea typeface="Arial" charset="0"/>
                  <a:cs typeface="Arial"/>
                </a:rPr>
                <a:t>ASD</a:t>
              </a:r>
            </a:p>
          </p:txBody>
        </p:sp>
      </p:grpSp>
      <p:sp>
        <p:nvSpPr>
          <p:cNvPr id="69" name="TextBox 68"/>
          <p:cNvSpPr txBox="1"/>
          <p:nvPr/>
        </p:nvSpPr>
        <p:spPr>
          <a:xfrm>
            <a:off x="5176198" y="822491"/>
            <a:ext cx="1839604" cy="369332"/>
          </a:xfrm>
          <a:prstGeom prst="rect">
            <a:avLst/>
          </a:prstGeom>
          <a:noFill/>
        </p:spPr>
        <p:txBody>
          <a:bodyPr wrap="none" rtlCol="0">
            <a:spAutoFit/>
          </a:bodyPr>
          <a:lstStyle/>
          <a:p>
            <a:pPr algn="ctr"/>
            <a:r>
              <a:rPr lang="en-US" b="1" dirty="0">
                <a:latin typeface="Arial"/>
                <a:cs typeface="Arial"/>
              </a:rPr>
              <a:t>Human Plasma</a:t>
            </a:r>
          </a:p>
        </p:txBody>
      </p:sp>
      <p:sp>
        <p:nvSpPr>
          <p:cNvPr id="70" name="TextBox 69">
            <a:extLst>
              <a:ext uri="{FF2B5EF4-FFF2-40B4-BE49-F238E27FC236}">
                <a16:creationId xmlns:a16="http://schemas.microsoft.com/office/drawing/2014/main" xmlns="" id="{ED2834F8-CB40-1D4C-BAAE-76406774EEE2}"/>
              </a:ext>
            </a:extLst>
          </p:cNvPr>
          <p:cNvSpPr txBox="1"/>
          <p:nvPr/>
        </p:nvSpPr>
        <p:spPr>
          <a:xfrm>
            <a:off x="11122312" y="6550223"/>
            <a:ext cx="1082260" cy="307777"/>
          </a:xfrm>
          <a:prstGeom prst="rect">
            <a:avLst/>
          </a:prstGeom>
          <a:noFill/>
        </p:spPr>
        <p:txBody>
          <a:bodyPr wrap="none" rtlCol="0">
            <a:spAutoFit/>
          </a:bodyPr>
          <a:lstStyle/>
          <a:p>
            <a:r>
              <a:rPr lang="en-US" sz="1400" b="1" dirty="0" err="1">
                <a:latin typeface="Arial" panose="020B0604020202020204" pitchFamily="34" charset="0"/>
                <a:cs typeface="Arial" panose="020B0604020202020204" pitchFamily="34" charset="0"/>
              </a:rPr>
              <a:t>Metabolon</a:t>
            </a:r>
            <a:endParaRPr lang="en-US" sz="1400" b="1" dirty="0">
              <a:latin typeface="Arial" panose="020B0604020202020204" pitchFamily="34" charset="0"/>
              <a:cs typeface="Arial" panose="020B0604020202020204" pitchFamily="34" charset="0"/>
            </a:endParaRPr>
          </a:p>
        </p:txBody>
      </p:sp>
      <p:sp>
        <p:nvSpPr>
          <p:cNvPr id="71" name="TextBox 70"/>
          <p:cNvSpPr txBox="1"/>
          <p:nvPr/>
        </p:nvSpPr>
        <p:spPr>
          <a:xfrm>
            <a:off x="3343676" y="122392"/>
            <a:ext cx="5504649" cy="369332"/>
          </a:xfrm>
          <a:prstGeom prst="rect">
            <a:avLst/>
          </a:prstGeom>
          <a:noFill/>
        </p:spPr>
        <p:txBody>
          <a:bodyPr wrap="none" rtlCol="0">
            <a:spAutoFit/>
          </a:bodyPr>
          <a:lstStyle/>
          <a:p>
            <a:r>
              <a:rPr lang="en-US" b="1" dirty="0">
                <a:latin typeface="Arial"/>
                <a:cs typeface="Arial"/>
              </a:rPr>
              <a:t>4EPS is </a:t>
            </a:r>
            <a:r>
              <a:rPr lang="en-US" b="1" dirty="0" smtClean="0">
                <a:latin typeface="Arial"/>
                <a:cs typeface="Arial"/>
              </a:rPr>
              <a:t>elevated in plasma of children with ASD</a:t>
            </a:r>
            <a:endParaRPr lang="en-US" b="1" i="1" dirty="0">
              <a:latin typeface="Arial"/>
              <a:cs typeface="Arial"/>
            </a:endParaRPr>
          </a:p>
        </p:txBody>
      </p:sp>
    </p:spTree>
    <p:extLst>
      <p:ext uri="{BB962C8B-B14F-4D97-AF65-F5344CB8AC3E}">
        <p14:creationId xmlns:p14="http://schemas.microsoft.com/office/powerpoint/2010/main" val="716871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6BA67784-FA59-F647-9F1C-C402E127B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013" y="743387"/>
            <a:ext cx="2901011" cy="2946394"/>
          </a:xfrm>
          <a:prstGeom prst="rect">
            <a:avLst/>
          </a:prstGeom>
        </p:spPr>
      </p:pic>
      <p:sp>
        <p:nvSpPr>
          <p:cNvPr id="21" name="TextBox 20">
            <a:extLst>
              <a:ext uri="{FF2B5EF4-FFF2-40B4-BE49-F238E27FC236}">
                <a16:creationId xmlns:a16="http://schemas.microsoft.com/office/drawing/2014/main" xmlns="" id="{3D9432C2-CE38-3A4D-90A0-27CD8694F452}"/>
              </a:ext>
            </a:extLst>
          </p:cNvPr>
          <p:cNvSpPr txBox="1"/>
          <p:nvPr/>
        </p:nvSpPr>
        <p:spPr>
          <a:xfrm>
            <a:off x="5972425" y="3598345"/>
            <a:ext cx="1625765" cy="246221"/>
          </a:xfrm>
          <a:prstGeom prst="rect">
            <a:avLst/>
          </a:prstGeom>
          <a:noFill/>
        </p:spPr>
        <p:txBody>
          <a:bodyPr wrap="none" rtlCol="0">
            <a:spAutoFit/>
          </a:bodyPr>
          <a:lstStyle/>
          <a:p>
            <a:pPr algn="ctr"/>
            <a:r>
              <a:rPr lang="en-US" sz="1000" dirty="0">
                <a:latin typeface="Arial" panose="020B0604020202020204" pitchFamily="34" charset="0"/>
                <a:cs typeface="Arial" panose="020B0604020202020204" pitchFamily="34" charset="0"/>
              </a:rPr>
              <a:t>mean-decrease-accuracy</a:t>
            </a:r>
          </a:p>
        </p:txBody>
      </p:sp>
      <p:sp>
        <p:nvSpPr>
          <p:cNvPr id="22" name="TextBox 21">
            <a:extLst>
              <a:ext uri="{FF2B5EF4-FFF2-40B4-BE49-F238E27FC236}">
                <a16:creationId xmlns:a16="http://schemas.microsoft.com/office/drawing/2014/main" xmlns="" id="{977ACE00-EB28-9549-982B-2B43ACE5364F}"/>
              </a:ext>
            </a:extLst>
          </p:cNvPr>
          <p:cNvSpPr txBox="1"/>
          <p:nvPr/>
        </p:nvSpPr>
        <p:spPr>
          <a:xfrm>
            <a:off x="5081226" y="472786"/>
            <a:ext cx="2642071" cy="307777"/>
          </a:xfrm>
          <a:prstGeom prst="rect">
            <a:avLst/>
          </a:prstGeom>
          <a:noFill/>
          <a:ln>
            <a:noFill/>
          </a:ln>
        </p:spPr>
        <p:txBody>
          <a:bodyPr wrap="none" rtlCol="0">
            <a:spAutoFit/>
          </a:bodyPr>
          <a:lstStyle/>
          <a:p>
            <a:pPr algn="ctr"/>
            <a:r>
              <a:rPr lang="en-US" sz="1400" b="1" dirty="0">
                <a:latin typeface="Arial" panose="020B0604020202020204" pitchFamily="34" charset="0"/>
                <a:cs typeface="Arial" panose="020B0604020202020204" pitchFamily="34" charset="0"/>
              </a:rPr>
              <a:t>Biochemical Importance Plot</a:t>
            </a:r>
          </a:p>
        </p:txBody>
      </p:sp>
      <p:grpSp>
        <p:nvGrpSpPr>
          <p:cNvPr id="23" name="Group 22">
            <a:extLst>
              <a:ext uri="{FF2B5EF4-FFF2-40B4-BE49-F238E27FC236}">
                <a16:creationId xmlns:a16="http://schemas.microsoft.com/office/drawing/2014/main" xmlns="" id="{E76C1D09-5962-9343-BE81-E7A35A670ECA}"/>
              </a:ext>
            </a:extLst>
          </p:cNvPr>
          <p:cNvGrpSpPr/>
          <p:nvPr/>
        </p:nvGrpSpPr>
        <p:grpSpPr>
          <a:xfrm>
            <a:off x="7535191" y="365906"/>
            <a:ext cx="248339" cy="3568701"/>
            <a:chOff x="4765559" y="1673996"/>
            <a:chExt cx="262189" cy="3767735"/>
          </a:xfrm>
        </p:grpSpPr>
        <p:sp>
          <p:nvSpPr>
            <p:cNvPr id="25" name="Text Box 6">
              <a:extLst>
                <a:ext uri="{FF2B5EF4-FFF2-40B4-BE49-F238E27FC236}">
                  <a16:creationId xmlns:a16="http://schemas.microsoft.com/office/drawing/2014/main" xmlns="" id="{0FBB6203-E312-C547-8FC7-A717499364B2}"/>
                </a:ext>
              </a:extLst>
            </p:cNvPr>
            <p:cNvSpPr txBox="1">
              <a:spLocks noChangeArrowheads="1"/>
            </p:cNvSpPr>
            <p:nvPr/>
          </p:nvSpPr>
          <p:spPr bwMode="auto">
            <a:xfrm rot="16200000">
              <a:off x="3012786" y="3426769"/>
              <a:ext cx="3767735" cy="262189"/>
            </a:xfrm>
            <a:prstGeom prst="rect">
              <a:avLst/>
            </a:prstGeom>
            <a:noFill/>
            <a:ln w="9525">
              <a:noFill/>
              <a:miter lim="800000"/>
              <a:headEnd/>
              <a:tailEnd/>
            </a:ln>
            <a:effectLst/>
          </p:spPr>
          <p:txBody>
            <a:bodyPr wrap="square" anchor="ctr">
              <a:spAutoFit/>
            </a:bodyPr>
            <a:lstStyle/>
            <a:p>
              <a:pPr algn="ctr">
                <a:lnSpc>
                  <a:spcPts val="1200"/>
                </a:lnSpc>
              </a:pPr>
              <a:r>
                <a:rPr lang="en-US" sz="1100" dirty="0">
                  <a:latin typeface="Arial" panose="020B0604020202020204" pitchFamily="34" charset="0"/>
                  <a:cs typeface="Arial" panose="020B0604020202020204" pitchFamily="34" charset="0"/>
                </a:rPr>
                <a:t>Increasing Importance to Group Separation  </a:t>
              </a:r>
            </a:p>
          </p:txBody>
        </p:sp>
        <p:sp>
          <p:nvSpPr>
            <p:cNvPr id="26" name="Line 5">
              <a:extLst>
                <a:ext uri="{FF2B5EF4-FFF2-40B4-BE49-F238E27FC236}">
                  <a16:creationId xmlns:a16="http://schemas.microsoft.com/office/drawing/2014/main" xmlns="" id="{00EA103E-527B-764D-A419-D974CC4F932D}"/>
                </a:ext>
              </a:extLst>
            </p:cNvPr>
            <p:cNvSpPr>
              <a:spLocks noChangeShapeType="1"/>
            </p:cNvSpPr>
            <p:nvPr/>
          </p:nvSpPr>
          <p:spPr bwMode="auto">
            <a:xfrm flipH="1" flipV="1">
              <a:off x="4773541" y="2119301"/>
              <a:ext cx="9015" cy="2857064"/>
            </a:xfrm>
            <a:prstGeom prst="line">
              <a:avLst/>
            </a:prstGeom>
            <a:noFill/>
            <a:ln w="19050">
              <a:solidFill>
                <a:schemeClr val="tx1"/>
              </a:solidFill>
              <a:round/>
              <a:headEnd/>
              <a:tailEnd type="triangle" w="med" len="med"/>
            </a:ln>
            <a:effectLst/>
          </p:spPr>
          <p:txBody>
            <a:bodyPr/>
            <a:lstStyle/>
            <a:p>
              <a:endParaRPr lang="en-US" sz="1400" dirty="0">
                <a:solidFill>
                  <a:srgbClr val="002060"/>
                </a:solidFill>
                <a:latin typeface="Arial" panose="020B0604020202020204" pitchFamily="34" charset="0"/>
                <a:cs typeface="Arial" panose="020B0604020202020204" pitchFamily="34" charset="0"/>
              </a:endParaRPr>
            </a:p>
          </p:txBody>
        </p:sp>
      </p:grpSp>
      <p:pic>
        <p:nvPicPr>
          <p:cNvPr id="24" name="Picture 58">
            <a:extLst>
              <a:ext uri="{FF2B5EF4-FFF2-40B4-BE49-F238E27FC236}">
                <a16:creationId xmlns:a16="http://schemas.microsoft.com/office/drawing/2014/main" xmlns="" id="{989AAB73-E0E9-2F4B-B708-9D68D89EFF8F}"/>
              </a:ext>
            </a:extLst>
          </p:cNvPr>
          <p:cNvPicPr>
            <a:picLocks noChangeAspect="1" noChangeArrowheads="1"/>
          </p:cNvPicPr>
          <p:nvPr/>
        </p:nvPicPr>
        <p:blipFill rotWithShape="1">
          <a:blip r:embed="rId4" cstate="print"/>
          <a:srcRect b="9869"/>
          <a:stretch/>
        </p:blipFill>
        <p:spPr bwMode="auto">
          <a:xfrm>
            <a:off x="6529895" y="2387408"/>
            <a:ext cx="966382" cy="1106418"/>
          </a:xfrm>
          <a:prstGeom prst="rect">
            <a:avLst/>
          </a:prstGeom>
          <a:noFill/>
          <a:ln w="9525">
            <a:noFill/>
            <a:miter lim="800000"/>
            <a:headEnd/>
            <a:tailEnd/>
          </a:ln>
          <a:effectLst/>
        </p:spPr>
      </p:pic>
      <p:cxnSp>
        <p:nvCxnSpPr>
          <p:cNvPr id="27" name="Straight Arrow Connector 26">
            <a:extLst>
              <a:ext uri="{FF2B5EF4-FFF2-40B4-BE49-F238E27FC236}">
                <a16:creationId xmlns:a16="http://schemas.microsoft.com/office/drawing/2014/main" xmlns="" id="{2CC88C9E-3DF8-384D-91C2-2A2BA9FA0999}"/>
              </a:ext>
            </a:extLst>
          </p:cNvPr>
          <p:cNvCxnSpPr>
            <a:cxnSpLocks/>
          </p:cNvCxnSpPr>
          <p:nvPr/>
        </p:nvCxnSpPr>
        <p:spPr>
          <a:xfrm>
            <a:off x="4741748" y="2004001"/>
            <a:ext cx="798032" cy="0"/>
          </a:xfrm>
          <a:prstGeom prst="straightConnector1">
            <a:avLst/>
          </a:prstGeom>
          <a:ln w="7620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rot="16200000">
            <a:off x="1256217" y="2479216"/>
            <a:ext cx="2518965" cy="453345"/>
          </a:xfrm>
          <a:prstGeom prst="rect">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pic>
        <p:nvPicPr>
          <p:cNvPr id="30" name="Picture 29">
            <a:extLst>
              <a:ext uri="{FF2B5EF4-FFF2-40B4-BE49-F238E27FC236}">
                <a16:creationId xmlns:a16="http://schemas.microsoft.com/office/drawing/2014/main" xmlns="" id="{8A8AFDFB-E625-1041-B353-64D349F59A9D}"/>
              </a:ext>
            </a:extLst>
          </p:cNvPr>
          <p:cNvPicPr>
            <a:picLocks noChangeAspect="1"/>
          </p:cNvPicPr>
          <p:nvPr/>
        </p:nvPicPr>
        <p:blipFill rotWithShape="1">
          <a:blip r:embed="rId5"/>
          <a:srcRect l="4715" b="9297"/>
          <a:stretch/>
        </p:blipFill>
        <p:spPr>
          <a:xfrm>
            <a:off x="1725929" y="606424"/>
            <a:ext cx="2382318" cy="2929191"/>
          </a:xfrm>
          <a:prstGeom prst="rect">
            <a:avLst/>
          </a:prstGeom>
        </p:spPr>
      </p:pic>
      <p:sp>
        <p:nvSpPr>
          <p:cNvPr id="36" name="Rectangle 35">
            <a:extLst>
              <a:ext uri="{FF2B5EF4-FFF2-40B4-BE49-F238E27FC236}">
                <a16:creationId xmlns:a16="http://schemas.microsoft.com/office/drawing/2014/main" xmlns="" id="{DA7AB692-E49C-734D-9F59-B1977817EFF6}"/>
              </a:ext>
            </a:extLst>
          </p:cNvPr>
          <p:cNvSpPr/>
          <p:nvPr/>
        </p:nvSpPr>
        <p:spPr>
          <a:xfrm rot="16200000">
            <a:off x="719839" y="1931811"/>
            <a:ext cx="1964065" cy="250295"/>
          </a:xfrm>
          <a:prstGeom prst="rect">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Arial"/>
            </a:endParaRPr>
          </a:p>
        </p:txBody>
      </p:sp>
      <p:sp>
        <p:nvSpPr>
          <p:cNvPr id="37" name="TextBox 36"/>
          <p:cNvSpPr txBox="1"/>
          <p:nvPr/>
        </p:nvSpPr>
        <p:spPr>
          <a:xfrm rot="16200000">
            <a:off x="888598" y="1846319"/>
            <a:ext cx="1658448" cy="307777"/>
          </a:xfrm>
          <a:prstGeom prst="rect">
            <a:avLst/>
          </a:prstGeom>
          <a:solidFill>
            <a:schemeClr val="bg1"/>
          </a:solidFill>
        </p:spPr>
        <p:txBody>
          <a:bodyPr wrap="square" rtlCol="0">
            <a:spAutoFit/>
          </a:bodyPr>
          <a:lstStyle/>
          <a:p>
            <a:r>
              <a:rPr lang="en-US" sz="1400" b="1" dirty="0">
                <a:latin typeface="Arial"/>
                <a:ea typeface="Arial" charset="0"/>
                <a:cs typeface="Arial"/>
              </a:rPr>
              <a:t>4EPS levels log</a:t>
            </a:r>
            <a:r>
              <a:rPr lang="en-US" sz="1400" b="1" baseline="-25000" dirty="0">
                <a:latin typeface="Arial"/>
                <a:ea typeface="Arial" charset="0"/>
                <a:cs typeface="Arial"/>
              </a:rPr>
              <a:t>10</a:t>
            </a:r>
          </a:p>
        </p:txBody>
      </p:sp>
      <p:grpSp>
        <p:nvGrpSpPr>
          <p:cNvPr id="4" name="Group 3"/>
          <p:cNvGrpSpPr/>
          <p:nvPr/>
        </p:nvGrpSpPr>
        <p:grpSpPr>
          <a:xfrm>
            <a:off x="2460355" y="3340409"/>
            <a:ext cx="1304524" cy="423381"/>
            <a:chOff x="4498612" y="4382649"/>
            <a:chExt cx="1304524" cy="423381"/>
          </a:xfrm>
        </p:grpSpPr>
        <p:sp>
          <p:nvSpPr>
            <p:cNvPr id="39" name="Rectangle 38"/>
            <p:cNvSpPr/>
            <p:nvPr/>
          </p:nvSpPr>
          <p:spPr>
            <a:xfrm>
              <a:off x="4498612" y="4439694"/>
              <a:ext cx="1185333" cy="366336"/>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xmlns="" id="{FC6A034B-EDC6-F147-8F29-CF160B4684A5}"/>
                </a:ext>
              </a:extLst>
            </p:cNvPr>
            <p:cNvSpPr txBox="1"/>
            <p:nvPr/>
          </p:nvSpPr>
          <p:spPr>
            <a:xfrm>
              <a:off x="4526824" y="4382649"/>
              <a:ext cx="423514" cy="307777"/>
            </a:xfrm>
            <a:prstGeom prst="rect">
              <a:avLst/>
            </a:prstGeom>
            <a:noFill/>
          </p:spPr>
          <p:txBody>
            <a:bodyPr wrap="none" rtlCol="0">
              <a:spAutoFit/>
            </a:bodyPr>
            <a:lstStyle/>
            <a:p>
              <a:r>
                <a:rPr lang="en-US" sz="1400" b="1" dirty="0">
                  <a:latin typeface="Arial"/>
                  <a:ea typeface="Arial" charset="0"/>
                  <a:cs typeface="Arial"/>
                </a:rPr>
                <a:t>NT</a:t>
              </a:r>
            </a:p>
          </p:txBody>
        </p:sp>
        <p:sp>
          <p:nvSpPr>
            <p:cNvPr id="41" name="TextBox 40">
              <a:extLst>
                <a:ext uri="{FF2B5EF4-FFF2-40B4-BE49-F238E27FC236}">
                  <a16:creationId xmlns:a16="http://schemas.microsoft.com/office/drawing/2014/main" xmlns="" id="{434BBB7E-7396-FC4B-897A-7686DF36D8B9}"/>
                </a:ext>
              </a:extLst>
            </p:cNvPr>
            <p:cNvSpPr txBox="1"/>
            <p:nvPr/>
          </p:nvSpPr>
          <p:spPr>
            <a:xfrm>
              <a:off x="5238558" y="4382649"/>
              <a:ext cx="564578" cy="307777"/>
            </a:xfrm>
            <a:prstGeom prst="rect">
              <a:avLst/>
            </a:prstGeom>
            <a:noFill/>
          </p:spPr>
          <p:txBody>
            <a:bodyPr wrap="none" rtlCol="0">
              <a:spAutoFit/>
            </a:bodyPr>
            <a:lstStyle/>
            <a:p>
              <a:r>
                <a:rPr lang="en-US" sz="1400" b="1" dirty="0">
                  <a:latin typeface="Arial"/>
                  <a:ea typeface="Arial" charset="0"/>
                  <a:cs typeface="Arial"/>
                </a:rPr>
                <a:t>ASD</a:t>
              </a:r>
            </a:p>
          </p:txBody>
        </p:sp>
      </p:grpSp>
      <p:sp>
        <p:nvSpPr>
          <p:cNvPr id="11" name="TextBox 10"/>
          <p:cNvSpPr txBox="1"/>
          <p:nvPr/>
        </p:nvSpPr>
        <p:spPr>
          <a:xfrm>
            <a:off x="2720198" y="472786"/>
            <a:ext cx="813481" cy="307777"/>
          </a:xfrm>
          <a:prstGeom prst="rect">
            <a:avLst/>
          </a:prstGeom>
          <a:noFill/>
        </p:spPr>
        <p:txBody>
          <a:bodyPr wrap="none" rtlCol="0">
            <a:spAutoFit/>
          </a:bodyPr>
          <a:lstStyle/>
          <a:p>
            <a:r>
              <a:rPr lang="en-US" sz="1400" b="1" dirty="0">
                <a:latin typeface="Arial" charset="0"/>
                <a:ea typeface="Arial" charset="0"/>
                <a:cs typeface="Arial" charset="0"/>
              </a:rPr>
              <a:t>Plasma</a:t>
            </a:r>
          </a:p>
        </p:txBody>
      </p:sp>
      <p:grpSp>
        <p:nvGrpSpPr>
          <p:cNvPr id="13" name="Group 12">
            <a:extLst>
              <a:ext uri="{FF2B5EF4-FFF2-40B4-BE49-F238E27FC236}">
                <a16:creationId xmlns:a16="http://schemas.microsoft.com/office/drawing/2014/main" xmlns="" id="{3AFC0BA4-9386-A04C-B305-E76F5888609D}"/>
              </a:ext>
            </a:extLst>
          </p:cNvPr>
          <p:cNvGrpSpPr/>
          <p:nvPr/>
        </p:nvGrpSpPr>
        <p:grpSpPr>
          <a:xfrm>
            <a:off x="8474626" y="574293"/>
            <a:ext cx="2306574" cy="3179856"/>
            <a:chOff x="10059117" y="346981"/>
            <a:chExt cx="2306574" cy="3179856"/>
          </a:xfrm>
        </p:grpSpPr>
        <p:pic>
          <p:nvPicPr>
            <p:cNvPr id="31" name="Picture 30">
              <a:extLst>
                <a:ext uri="{FF2B5EF4-FFF2-40B4-BE49-F238E27FC236}">
                  <a16:creationId xmlns:a16="http://schemas.microsoft.com/office/drawing/2014/main" xmlns="" id="{D662A0CB-9ABB-294D-972F-56A929FA1315}"/>
                </a:ext>
              </a:extLst>
            </p:cNvPr>
            <p:cNvPicPr>
              <a:picLocks noChangeAspect="1"/>
            </p:cNvPicPr>
            <p:nvPr/>
          </p:nvPicPr>
          <p:blipFill rotWithShape="1">
            <a:blip r:embed="rId6"/>
            <a:srcRect b="5824"/>
            <a:stretch/>
          </p:blipFill>
          <p:spPr>
            <a:xfrm>
              <a:off x="10059117" y="346981"/>
              <a:ext cx="2306574" cy="2968166"/>
            </a:xfrm>
            <a:prstGeom prst="rect">
              <a:avLst/>
            </a:prstGeom>
          </p:spPr>
        </p:pic>
        <p:grpSp>
          <p:nvGrpSpPr>
            <p:cNvPr id="2" name="Group 1">
              <a:extLst>
                <a:ext uri="{FF2B5EF4-FFF2-40B4-BE49-F238E27FC236}">
                  <a16:creationId xmlns:a16="http://schemas.microsoft.com/office/drawing/2014/main" xmlns="" id="{FFDF1830-07D0-DD49-9D0E-928F3E8F14DD}"/>
                </a:ext>
              </a:extLst>
            </p:cNvPr>
            <p:cNvGrpSpPr/>
            <p:nvPr/>
          </p:nvGrpSpPr>
          <p:grpSpPr>
            <a:xfrm>
              <a:off x="10855973" y="3103456"/>
              <a:ext cx="1304524" cy="423381"/>
              <a:chOff x="4318000" y="3164008"/>
              <a:chExt cx="1304524" cy="423381"/>
            </a:xfrm>
          </p:grpSpPr>
          <p:sp>
            <p:nvSpPr>
              <p:cNvPr id="3" name="Rectangle 2"/>
              <p:cNvSpPr/>
              <p:nvPr/>
            </p:nvSpPr>
            <p:spPr>
              <a:xfrm>
                <a:off x="4318000" y="3221053"/>
                <a:ext cx="1185333" cy="366336"/>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2" name="TextBox 31">
                <a:extLst>
                  <a:ext uri="{FF2B5EF4-FFF2-40B4-BE49-F238E27FC236}">
                    <a16:creationId xmlns:a16="http://schemas.microsoft.com/office/drawing/2014/main" xmlns="" id="{FC6A034B-EDC6-F147-8F29-CF160B4684A5}"/>
                  </a:ext>
                </a:extLst>
              </p:cNvPr>
              <p:cNvSpPr txBox="1"/>
              <p:nvPr/>
            </p:nvSpPr>
            <p:spPr>
              <a:xfrm>
                <a:off x="4346212" y="3164008"/>
                <a:ext cx="423514" cy="307777"/>
              </a:xfrm>
              <a:prstGeom prst="rect">
                <a:avLst/>
              </a:prstGeom>
              <a:noFill/>
            </p:spPr>
            <p:txBody>
              <a:bodyPr wrap="none" rtlCol="0">
                <a:spAutoFit/>
              </a:bodyPr>
              <a:lstStyle/>
              <a:p>
                <a:r>
                  <a:rPr lang="en-US" sz="1400" b="1" dirty="0">
                    <a:latin typeface="Arial"/>
                    <a:ea typeface="Arial" charset="0"/>
                    <a:cs typeface="Arial"/>
                  </a:rPr>
                  <a:t>NT</a:t>
                </a:r>
              </a:p>
            </p:txBody>
          </p:sp>
          <p:sp>
            <p:nvSpPr>
              <p:cNvPr id="33" name="TextBox 32">
                <a:extLst>
                  <a:ext uri="{FF2B5EF4-FFF2-40B4-BE49-F238E27FC236}">
                    <a16:creationId xmlns:a16="http://schemas.microsoft.com/office/drawing/2014/main" xmlns="" id="{434BBB7E-7396-FC4B-897A-7686DF36D8B9}"/>
                  </a:ext>
                </a:extLst>
              </p:cNvPr>
              <p:cNvSpPr txBox="1"/>
              <p:nvPr/>
            </p:nvSpPr>
            <p:spPr>
              <a:xfrm>
                <a:off x="5057946" y="3164008"/>
                <a:ext cx="564578" cy="307777"/>
              </a:xfrm>
              <a:prstGeom prst="rect">
                <a:avLst/>
              </a:prstGeom>
              <a:noFill/>
            </p:spPr>
            <p:txBody>
              <a:bodyPr wrap="none" rtlCol="0">
                <a:spAutoFit/>
              </a:bodyPr>
              <a:lstStyle/>
              <a:p>
                <a:r>
                  <a:rPr lang="en-US" sz="1400" b="1" dirty="0">
                    <a:latin typeface="Arial"/>
                    <a:ea typeface="Arial" charset="0"/>
                    <a:cs typeface="Arial"/>
                  </a:rPr>
                  <a:t>ASD</a:t>
                </a:r>
              </a:p>
            </p:txBody>
          </p:sp>
        </p:grpSp>
      </p:grpSp>
      <p:sp>
        <p:nvSpPr>
          <p:cNvPr id="38" name="TextBox 37">
            <a:extLst>
              <a:ext uri="{FF2B5EF4-FFF2-40B4-BE49-F238E27FC236}">
                <a16:creationId xmlns:a16="http://schemas.microsoft.com/office/drawing/2014/main" xmlns="" id="{1A492C6B-D052-2741-A07D-D8BBBC2A8B5F}"/>
              </a:ext>
            </a:extLst>
          </p:cNvPr>
          <p:cNvSpPr txBox="1"/>
          <p:nvPr/>
        </p:nvSpPr>
        <p:spPr>
          <a:xfrm>
            <a:off x="9519892" y="472786"/>
            <a:ext cx="693732" cy="307777"/>
          </a:xfrm>
          <a:prstGeom prst="rect">
            <a:avLst/>
          </a:prstGeom>
          <a:noFill/>
        </p:spPr>
        <p:txBody>
          <a:bodyPr wrap="none" rtlCol="0">
            <a:spAutoFit/>
          </a:bodyPr>
          <a:lstStyle/>
          <a:p>
            <a:r>
              <a:rPr lang="en-US" sz="1400" b="1" dirty="0">
                <a:latin typeface="Arial" charset="0"/>
                <a:ea typeface="Arial" charset="0"/>
                <a:cs typeface="Arial" charset="0"/>
              </a:rPr>
              <a:t>Feces</a:t>
            </a:r>
          </a:p>
        </p:txBody>
      </p:sp>
      <p:sp>
        <p:nvSpPr>
          <p:cNvPr id="45" name="TextBox 44">
            <a:extLst>
              <a:ext uri="{FF2B5EF4-FFF2-40B4-BE49-F238E27FC236}">
                <a16:creationId xmlns:a16="http://schemas.microsoft.com/office/drawing/2014/main" xmlns="" id="{62A58792-676F-4D4C-8398-FA21BA6A1056}"/>
              </a:ext>
            </a:extLst>
          </p:cNvPr>
          <p:cNvSpPr txBox="1"/>
          <p:nvPr/>
        </p:nvSpPr>
        <p:spPr>
          <a:xfrm rot="16200000">
            <a:off x="7744277" y="1903070"/>
            <a:ext cx="1658448" cy="307777"/>
          </a:xfrm>
          <a:prstGeom prst="rect">
            <a:avLst/>
          </a:prstGeom>
          <a:solidFill>
            <a:schemeClr val="bg1"/>
          </a:solidFill>
        </p:spPr>
        <p:txBody>
          <a:bodyPr wrap="square" rtlCol="0">
            <a:spAutoFit/>
          </a:bodyPr>
          <a:lstStyle/>
          <a:p>
            <a:r>
              <a:rPr lang="en-US" sz="1400" b="1" dirty="0">
                <a:latin typeface="Arial"/>
                <a:ea typeface="Arial" charset="0"/>
                <a:cs typeface="Arial"/>
              </a:rPr>
              <a:t>4EPS levels log</a:t>
            </a:r>
            <a:r>
              <a:rPr lang="en-US" sz="1400" b="1" baseline="-25000" dirty="0">
                <a:latin typeface="Arial"/>
                <a:ea typeface="Arial" charset="0"/>
                <a:cs typeface="Arial"/>
              </a:rPr>
              <a:t>10</a:t>
            </a:r>
          </a:p>
        </p:txBody>
      </p:sp>
      <p:pic>
        <p:nvPicPr>
          <p:cNvPr id="6" name="Picture 5">
            <a:extLst>
              <a:ext uri="{FF2B5EF4-FFF2-40B4-BE49-F238E27FC236}">
                <a16:creationId xmlns:a16="http://schemas.microsoft.com/office/drawing/2014/main" xmlns="" id="{71BE742C-7372-CA49-ACB3-3ACC661F11D8}"/>
              </a:ext>
            </a:extLst>
          </p:cNvPr>
          <p:cNvPicPr>
            <a:picLocks noChangeAspect="1"/>
          </p:cNvPicPr>
          <p:nvPr/>
        </p:nvPicPr>
        <p:blipFill rotWithShape="1">
          <a:blip r:embed="rId7"/>
          <a:srcRect b="12543"/>
          <a:stretch/>
        </p:blipFill>
        <p:spPr>
          <a:xfrm>
            <a:off x="2239242" y="4050030"/>
            <a:ext cx="1947971" cy="2377440"/>
          </a:xfrm>
          <a:prstGeom prst="rect">
            <a:avLst/>
          </a:prstGeom>
        </p:spPr>
      </p:pic>
      <p:sp>
        <p:nvSpPr>
          <p:cNvPr id="42" name="TextBox 41">
            <a:extLst>
              <a:ext uri="{FF2B5EF4-FFF2-40B4-BE49-F238E27FC236}">
                <a16:creationId xmlns:a16="http://schemas.microsoft.com/office/drawing/2014/main" xmlns="" id="{A10A9694-21FC-AC4A-A5F6-E9A3CA60E0FB}"/>
              </a:ext>
            </a:extLst>
          </p:cNvPr>
          <p:cNvSpPr txBox="1"/>
          <p:nvPr/>
        </p:nvSpPr>
        <p:spPr>
          <a:xfrm>
            <a:off x="2976013" y="4050766"/>
            <a:ext cx="813481" cy="307777"/>
          </a:xfrm>
          <a:prstGeom prst="rect">
            <a:avLst/>
          </a:prstGeom>
          <a:noFill/>
        </p:spPr>
        <p:txBody>
          <a:bodyPr wrap="none" rtlCol="0">
            <a:spAutoFit/>
          </a:bodyPr>
          <a:lstStyle/>
          <a:p>
            <a:r>
              <a:rPr lang="en-US" sz="1400" b="1" dirty="0">
                <a:latin typeface="Arial" charset="0"/>
                <a:ea typeface="Arial" charset="0"/>
                <a:cs typeface="Arial" charset="0"/>
              </a:rPr>
              <a:t>Plasma</a:t>
            </a:r>
          </a:p>
        </p:txBody>
      </p:sp>
      <p:grpSp>
        <p:nvGrpSpPr>
          <p:cNvPr id="46" name="Group 45">
            <a:extLst>
              <a:ext uri="{FF2B5EF4-FFF2-40B4-BE49-F238E27FC236}">
                <a16:creationId xmlns:a16="http://schemas.microsoft.com/office/drawing/2014/main" xmlns="" id="{30B79D55-9090-B14D-8DA0-FA8496FC317E}"/>
              </a:ext>
            </a:extLst>
          </p:cNvPr>
          <p:cNvGrpSpPr/>
          <p:nvPr/>
        </p:nvGrpSpPr>
        <p:grpSpPr>
          <a:xfrm>
            <a:off x="2650714" y="6212940"/>
            <a:ext cx="1387153" cy="464946"/>
            <a:chOff x="4457548" y="4382649"/>
            <a:chExt cx="1387153" cy="464946"/>
          </a:xfrm>
        </p:grpSpPr>
        <p:sp>
          <p:nvSpPr>
            <p:cNvPr id="47" name="Rectangle 46">
              <a:extLst>
                <a:ext uri="{FF2B5EF4-FFF2-40B4-BE49-F238E27FC236}">
                  <a16:creationId xmlns:a16="http://schemas.microsoft.com/office/drawing/2014/main" xmlns="" id="{579175FD-74C9-794A-8201-B33497BA845A}"/>
                </a:ext>
              </a:extLst>
            </p:cNvPr>
            <p:cNvSpPr/>
            <p:nvPr/>
          </p:nvSpPr>
          <p:spPr>
            <a:xfrm>
              <a:off x="4457548" y="4439694"/>
              <a:ext cx="1387153" cy="40790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 name="TextBox 47">
              <a:extLst>
                <a:ext uri="{FF2B5EF4-FFF2-40B4-BE49-F238E27FC236}">
                  <a16:creationId xmlns:a16="http://schemas.microsoft.com/office/drawing/2014/main" xmlns="" id="{02FF53B6-02B5-EE49-82FC-B09EDCBD51B4}"/>
                </a:ext>
              </a:extLst>
            </p:cNvPr>
            <p:cNvSpPr txBox="1"/>
            <p:nvPr/>
          </p:nvSpPr>
          <p:spPr>
            <a:xfrm>
              <a:off x="4457549" y="4382649"/>
              <a:ext cx="821059" cy="307777"/>
            </a:xfrm>
            <a:prstGeom prst="rect">
              <a:avLst/>
            </a:prstGeom>
            <a:noFill/>
          </p:spPr>
          <p:txBody>
            <a:bodyPr wrap="none" rtlCol="0">
              <a:spAutoFit/>
            </a:bodyPr>
            <a:lstStyle/>
            <a:p>
              <a:r>
                <a:rPr lang="en-US" sz="1400" b="1" dirty="0">
                  <a:latin typeface="Arial"/>
                  <a:ea typeface="Arial" charset="0"/>
                  <a:cs typeface="Arial"/>
                </a:rPr>
                <a:t>Control</a:t>
              </a:r>
            </a:p>
          </p:txBody>
        </p:sp>
        <p:sp>
          <p:nvSpPr>
            <p:cNvPr id="49" name="TextBox 48">
              <a:extLst>
                <a:ext uri="{FF2B5EF4-FFF2-40B4-BE49-F238E27FC236}">
                  <a16:creationId xmlns:a16="http://schemas.microsoft.com/office/drawing/2014/main" xmlns="" id="{8254B991-A039-E147-BFA6-04F6FBA28DFE}"/>
                </a:ext>
              </a:extLst>
            </p:cNvPr>
            <p:cNvSpPr txBox="1"/>
            <p:nvPr/>
          </p:nvSpPr>
          <p:spPr>
            <a:xfrm>
              <a:off x="5280123" y="4382649"/>
              <a:ext cx="564578" cy="307777"/>
            </a:xfrm>
            <a:prstGeom prst="rect">
              <a:avLst/>
            </a:prstGeom>
            <a:noFill/>
          </p:spPr>
          <p:txBody>
            <a:bodyPr wrap="none" rtlCol="0">
              <a:spAutoFit/>
            </a:bodyPr>
            <a:lstStyle/>
            <a:p>
              <a:r>
                <a:rPr lang="en-US" sz="1400" b="1" dirty="0">
                  <a:latin typeface="Arial"/>
                  <a:ea typeface="Arial" charset="0"/>
                  <a:cs typeface="Arial"/>
                </a:rPr>
                <a:t>ASD</a:t>
              </a:r>
            </a:p>
          </p:txBody>
        </p:sp>
      </p:grpSp>
      <p:pic>
        <p:nvPicPr>
          <p:cNvPr id="7" name="Picture 6">
            <a:extLst>
              <a:ext uri="{FF2B5EF4-FFF2-40B4-BE49-F238E27FC236}">
                <a16:creationId xmlns:a16="http://schemas.microsoft.com/office/drawing/2014/main" xmlns="" id="{E780162D-5E89-D847-97D9-58EA99569719}"/>
              </a:ext>
            </a:extLst>
          </p:cNvPr>
          <p:cNvPicPr>
            <a:picLocks noChangeAspect="1"/>
          </p:cNvPicPr>
          <p:nvPr/>
        </p:nvPicPr>
        <p:blipFill rotWithShape="1">
          <a:blip r:embed="rId8"/>
          <a:srcRect b="14827"/>
          <a:stretch/>
        </p:blipFill>
        <p:spPr>
          <a:xfrm>
            <a:off x="5471078" y="3929456"/>
            <a:ext cx="1823572" cy="2410566"/>
          </a:xfrm>
          <a:prstGeom prst="rect">
            <a:avLst/>
          </a:prstGeom>
        </p:spPr>
      </p:pic>
      <p:sp>
        <p:nvSpPr>
          <p:cNvPr id="43" name="TextBox 42">
            <a:extLst>
              <a:ext uri="{FF2B5EF4-FFF2-40B4-BE49-F238E27FC236}">
                <a16:creationId xmlns:a16="http://schemas.microsoft.com/office/drawing/2014/main" xmlns="" id="{D3717FB2-87E5-3149-A7C0-FE01364E8606}"/>
              </a:ext>
            </a:extLst>
          </p:cNvPr>
          <p:cNvSpPr txBox="1"/>
          <p:nvPr/>
        </p:nvSpPr>
        <p:spPr>
          <a:xfrm>
            <a:off x="6243958" y="4032346"/>
            <a:ext cx="543739" cy="307777"/>
          </a:xfrm>
          <a:prstGeom prst="rect">
            <a:avLst/>
          </a:prstGeom>
          <a:noFill/>
        </p:spPr>
        <p:txBody>
          <a:bodyPr wrap="none" rtlCol="0">
            <a:spAutoFit/>
          </a:bodyPr>
          <a:lstStyle/>
          <a:p>
            <a:r>
              <a:rPr lang="en-US" sz="1400" b="1" dirty="0">
                <a:latin typeface="Arial" charset="0"/>
                <a:ea typeface="Arial" charset="0"/>
                <a:cs typeface="Arial" charset="0"/>
              </a:rPr>
              <a:t>CSF</a:t>
            </a:r>
          </a:p>
        </p:txBody>
      </p:sp>
      <p:grpSp>
        <p:nvGrpSpPr>
          <p:cNvPr id="50" name="Group 49">
            <a:extLst>
              <a:ext uri="{FF2B5EF4-FFF2-40B4-BE49-F238E27FC236}">
                <a16:creationId xmlns:a16="http://schemas.microsoft.com/office/drawing/2014/main" xmlns="" id="{A41E7062-94CF-F248-BCF9-49A7451B5B7E}"/>
              </a:ext>
            </a:extLst>
          </p:cNvPr>
          <p:cNvGrpSpPr/>
          <p:nvPr/>
        </p:nvGrpSpPr>
        <p:grpSpPr>
          <a:xfrm>
            <a:off x="5778629" y="6185237"/>
            <a:ext cx="1387153" cy="464946"/>
            <a:chOff x="4457549" y="4382649"/>
            <a:chExt cx="1387153" cy="464946"/>
          </a:xfrm>
        </p:grpSpPr>
        <p:sp>
          <p:nvSpPr>
            <p:cNvPr id="51" name="Rectangle 50">
              <a:extLst>
                <a:ext uri="{FF2B5EF4-FFF2-40B4-BE49-F238E27FC236}">
                  <a16:creationId xmlns:a16="http://schemas.microsoft.com/office/drawing/2014/main" xmlns="" id="{874F5B6D-3384-894C-A6A3-424623665C2D}"/>
                </a:ext>
              </a:extLst>
            </p:cNvPr>
            <p:cNvSpPr/>
            <p:nvPr/>
          </p:nvSpPr>
          <p:spPr>
            <a:xfrm>
              <a:off x="4466052" y="4439694"/>
              <a:ext cx="1378650" cy="40790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2" name="TextBox 51">
              <a:extLst>
                <a:ext uri="{FF2B5EF4-FFF2-40B4-BE49-F238E27FC236}">
                  <a16:creationId xmlns:a16="http://schemas.microsoft.com/office/drawing/2014/main" xmlns="" id="{EA4076B4-FC7B-D240-B3E6-7FC78C4A00D8}"/>
                </a:ext>
              </a:extLst>
            </p:cNvPr>
            <p:cNvSpPr txBox="1"/>
            <p:nvPr/>
          </p:nvSpPr>
          <p:spPr>
            <a:xfrm>
              <a:off x="4457549" y="4382649"/>
              <a:ext cx="821059" cy="307777"/>
            </a:xfrm>
            <a:prstGeom prst="rect">
              <a:avLst/>
            </a:prstGeom>
            <a:noFill/>
          </p:spPr>
          <p:txBody>
            <a:bodyPr wrap="none" rtlCol="0">
              <a:spAutoFit/>
            </a:bodyPr>
            <a:lstStyle/>
            <a:p>
              <a:r>
                <a:rPr lang="en-US" sz="1400" b="1" dirty="0">
                  <a:latin typeface="Arial"/>
                  <a:ea typeface="Arial" charset="0"/>
                  <a:cs typeface="Arial"/>
                </a:rPr>
                <a:t>Control</a:t>
              </a:r>
            </a:p>
          </p:txBody>
        </p:sp>
        <p:sp>
          <p:nvSpPr>
            <p:cNvPr id="53" name="TextBox 52">
              <a:extLst>
                <a:ext uri="{FF2B5EF4-FFF2-40B4-BE49-F238E27FC236}">
                  <a16:creationId xmlns:a16="http://schemas.microsoft.com/office/drawing/2014/main" xmlns="" id="{4A489732-7D33-F642-B82A-E3B34C843947}"/>
                </a:ext>
              </a:extLst>
            </p:cNvPr>
            <p:cNvSpPr txBox="1"/>
            <p:nvPr/>
          </p:nvSpPr>
          <p:spPr>
            <a:xfrm>
              <a:off x="5280123" y="4382649"/>
              <a:ext cx="564578" cy="307777"/>
            </a:xfrm>
            <a:prstGeom prst="rect">
              <a:avLst/>
            </a:prstGeom>
            <a:noFill/>
          </p:spPr>
          <p:txBody>
            <a:bodyPr wrap="none" rtlCol="0">
              <a:spAutoFit/>
            </a:bodyPr>
            <a:lstStyle/>
            <a:p>
              <a:r>
                <a:rPr lang="en-US" sz="1400" b="1" dirty="0">
                  <a:latin typeface="Arial"/>
                  <a:ea typeface="Arial" charset="0"/>
                  <a:cs typeface="Arial"/>
                </a:rPr>
                <a:t>ASD</a:t>
              </a:r>
            </a:p>
          </p:txBody>
        </p:sp>
      </p:grpSp>
      <p:pic>
        <p:nvPicPr>
          <p:cNvPr id="9" name="Picture 8">
            <a:extLst>
              <a:ext uri="{FF2B5EF4-FFF2-40B4-BE49-F238E27FC236}">
                <a16:creationId xmlns:a16="http://schemas.microsoft.com/office/drawing/2014/main" xmlns="" id="{32035FA3-222C-C740-9EBC-082F6188E99C}"/>
              </a:ext>
            </a:extLst>
          </p:cNvPr>
          <p:cNvPicPr>
            <a:picLocks noChangeAspect="1"/>
          </p:cNvPicPr>
          <p:nvPr/>
        </p:nvPicPr>
        <p:blipFill rotWithShape="1">
          <a:blip r:embed="rId9"/>
          <a:srcRect b="16533"/>
          <a:stretch/>
        </p:blipFill>
        <p:spPr>
          <a:xfrm>
            <a:off x="8474627" y="3908330"/>
            <a:ext cx="2114235" cy="2377440"/>
          </a:xfrm>
          <a:prstGeom prst="rect">
            <a:avLst/>
          </a:prstGeom>
        </p:spPr>
      </p:pic>
      <p:sp>
        <p:nvSpPr>
          <p:cNvPr id="44" name="TextBox 43">
            <a:extLst>
              <a:ext uri="{FF2B5EF4-FFF2-40B4-BE49-F238E27FC236}">
                <a16:creationId xmlns:a16="http://schemas.microsoft.com/office/drawing/2014/main" xmlns="" id="{81836AB3-A008-3044-BE36-6AC0DBE44E36}"/>
              </a:ext>
            </a:extLst>
          </p:cNvPr>
          <p:cNvSpPr txBox="1"/>
          <p:nvPr/>
        </p:nvSpPr>
        <p:spPr>
          <a:xfrm>
            <a:off x="9023731" y="4032345"/>
            <a:ext cx="1814920" cy="307777"/>
          </a:xfrm>
          <a:prstGeom prst="rect">
            <a:avLst/>
          </a:prstGeom>
          <a:noFill/>
        </p:spPr>
        <p:txBody>
          <a:bodyPr wrap="none" rtlCol="0">
            <a:spAutoFit/>
          </a:bodyPr>
          <a:lstStyle/>
          <a:p>
            <a:r>
              <a:rPr lang="en-US" sz="1400" b="1" dirty="0">
                <a:latin typeface="Arial" charset="0"/>
                <a:ea typeface="Arial" charset="0"/>
                <a:cs typeface="Arial" charset="0"/>
              </a:rPr>
              <a:t>Mucosal Scrapings</a:t>
            </a:r>
          </a:p>
        </p:txBody>
      </p:sp>
      <p:grpSp>
        <p:nvGrpSpPr>
          <p:cNvPr id="54" name="Group 53">
            <a:extLst>
              <a:ext uri="{FF2B5EF4-FFF2-40B4-BE49-F238E27FC236}">
                <a16:creationId xmlns:a16="http://schemas.microsoft.com/office/drawing/2014/main" xmlns="" id="{C4EFEE38-12A1-DB4F-BE44-D326C2515DDB}"/>
              </a:ext>
            </a:extLst>
          </p:cNvPr>
          <p:cNvGrpSpPr/>
          <p:nvPr/>
        </p:nvGrpSpPr>
        <p:grpSpPr>
          <a:xfrm>
            <a:off x="9043915" y="6185235"/>
            <a:ext cx="1389486" cy="464946"/>
            <a:chOff x="4455216" y="4382649"/>
            <a:chExt cx="1389486" cy="464946"/>
          </a:xfrm>
        </p:grpSpPr>
        <p:sp>
          <p:nvSpPr>
            <p:cNvPr id="55" name="Rectangle 54">
              <a:extLst>
                <a:ext uri="{FF2B5EF4-FFF2-40B4-BE49-F238E27FC236}">
                  <a16:creationId xmlns:a16="http://schemas.microsoft.com/office/drawing/2014/main" xmlns="" id="{63DAE6FC-CB1C-CF41-A207-CDF43502E213}"/>
                </a:ext>
              </a:extLst>
            </p:cNvPr>
            <p:cNvSpPr/>
            <p:nvPr/>
          </p:nvSpPr>
          <p:spPr>
            <a:xfrm>
              <a:off x="4455216" y="4439694"/>
              <a:ext cx="1389486" cy="40790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6" name="TextBox 55">
              <a:extLst>
                <a:ext uri="{FF2B5EF4-FFF2-40B4-BE49-F238E27FC236}">
                  <a16:creationId xmlns:a16="http://schemas.microsoft.com/office/drawing/2014/main" xmlns="" id="{5E8985B5-543E-C74E-B197-D8CF3F05D968}"/>
                </a:ext>
              </a:extLst>
            </p:cNvPr>
            <p:cNvSpPr txBox="1"/>
            <p:nvPr/>
          </p:nvSpPr>
          <p:spPr>
            <a:xfrm>
              <a:off x="4457549" y="4382649"/>
              <a:ext cx="821059" cy="307777"/>
            </a:xfrm>
            <a:prstGeom prst="rect">
              <a:avLst/>
            </a:prstGeom>
            <a:noFill/>
          </p:spPr>
          <p:txBody>
            <a:bodyPr wrap="none" rtlCol="0">
              <a:spAutoFit/>
            </a:bodyPr>
            <a:lstStyle/>
            <a:p>
              <a:r>
                <a:rPr lang="en-US" sz="1400" b="1" dirty="0">
                  <a:latin typeface="Arial"/>
                  <a:ea typeface="Arial" charset="0"/>
                  <a:cs typeface="Arial"/>
                </a:rPr>
                <a:t>Control</a:t>
              </a:r>
            </a:p>
          </p:txBody>
        </p:sp>
        <p:sp>
          <p:nvSpPr>
            <p:cNvPr id="57" name="TextBox 56">
              <a:extLst>
                <a:ext uri="{FF2B5EF4-FFF2-40B4-BE49-F238E27FC236}">
                  <a16:creationId xmlns:a16="http://schemas.microsoft.com/office/drawing/2014/main" xmlns="" id="{78ABCCBA-DD45-5747-996E-BA7283F5E9AA}"/>
                </a:ext>
              </a:extLst>
            </p:cNvPr>
            <p:cNvSpPr txBox="1"/>
            <p:nvPr/>
          </p:nvSpPr>
          <p:spPr>
            <a:xfrm>
              <a:off x="5280123" y="4382649"/>
              <a:ext cx="564578" cy="307777"/>
            </a:xfrm>
            <a:prstGeom prst="rect">
              <a:avLst/>
            </a:prstGeom>
            <a:noFill/>
          </p:spPr>
          <p:txBody>
            <a:bodyPr wrap="none" rtlCol="0">
              <a:spAutoFit/>
            </a:bodyPr>
            <a:lstStyle/>
            <a:p>
              <a:r>
                <a:rPr lang="en-US" sz="1400" b="1" dirty="0">
                  <a:latin typeface="Arial"/>
                  <a:ea typeface="Arial" charset="0"/>
                  <a:cs typeface="Arial"/>
                </a:rPr>
                <a:t>ASD</a:t>
              </a:r>
            </a:p>
          </p:txBody>
        </p:sp>
      </p:grpSp>
      <p:sp>
        <p:nvSpPr>
          <p:cNvPr id="58" name="TextBox 57">
            <a:extLst>
              <a:ext uri="{FF2B5EF4-FFF2-40B4-BE49-F238E27FC236}">
                <a16:creationId xmlns:a16="http://schemas.microsoft.com/office/drawing/2014/main" xmlns="" id="{5E7E13D6-2EF8-D047-ADDA-C7F96F9C7B94}"/>
              </a:ext>
            </a:extLst>
          </p:cNvPr>
          <p:cNvSpPr txBox="1"/>
          <p:nvPr/>
        </p:nvSpPr>
        <p:spPr>
          <a:xfrm>
            <a:off x="9941991" y="4724810"/>
            <a:ext cx="477687" cy="400110"/>
          </a:xfrm>
          <a:prstGeom prst="rect">
            <a:avLst/>
          </a:prstGeom>
          <a:noFill/>
        </p:spPr>
        <p:txBody>
          <a:bodyPr wrap="square" rtlCol="0">
            <a:spAutoFit/>
          </a:bodyPr>
          <a:lstStyle/>
          <a:p>
            <a:r>
              <a:rPr lang="en-US" sz="2000" dirty="0">
                <a:solidFill>
                  <a:srgbClr val="00B0F0"/>
                </a:solidFill>
                <a:latin typeface="Arial" panose="020B0604020202020204" pitchFamily="34" charset="0"/>
                <a:cs typeface="Arial" panose="020B0604020202020204" pitchFamily="34" charset="0"/>
              </a:rPr>
              <a:t>+</a:t>
            </a:r>
          </a:p>
        </p:txBody>
      </p:sp>
      <p:sp>
        <p:nvSpPr>
          <p:cNvPr id="59" name="TextBox 58">
            <a:extLst>
              <a:ext uri="{FF2B5EF4-FFF2-40B4-BE49-F238E27FC236}">
                <a16:creationId xmlns:a16="http://schemas.microsoft.com/office/drawing/2014/main" xmlns="" id="{94C7758F-80E7-BD40-893B-580B8F50B475}"/>
              </a:ext>
            </a:extLst>
          </p:cNvPr>
          <p:cNvSpPr txBox="1"/>
          <p:nvPr/>
        </p:nvSpPr>
        <p:spPr>
          <a:xfrm>
            <a:off x="9304681" y="5154305"/>
            <a:ext cx="477687" cy="400110"/>
          </a:xfrm>
          <a:prstGeom prst="rect">
            <a:avLst/>
          </a:prstGeom>
          <a:noFill/>
        </p:spPr>
        <p:txBody>
          <a:bodyPr wrap="square" rtlCol="0">
            <a:spAutoFit/>
          </a:bodyPr>
          <a:lstStyle/>
          <a:p>
            <a:r>
              <a:rPr lang="en-US" sz="2000" dirty="0">
                <a:solidFill>
                  <a:srgbClr val="00B0F0"/>
                </a:solidFill>
                <a:latin typeface="Arial" panose="020B0604020202020204" pitchFamily="34" charset="0"/>
                <a:cs typeface="Arial" panose="020B0604020202020204" pitchFamily="34" charset="0"/>
              </a:rPr>
              <a:t>+</a:t>
            </a:r>
          </a:p>
        </p:txBody>
      </p:sp>
      <p:sp>
        <p:nvSpPr>
          <p:cNvPr id="60" name="TextBox 59">
            <a:extLst>
              <a:ext uri="{FF2B5EF4-FFF2-40B4-BE49-F238E27FC236}">
                <a16:creationId xmlns:a16="http://schemas.microsoft.com/office/drawing/2014/main" xmlns="" id="{2505C117-8687-9042-8B87-BE890854B497}"/>
              </a:ext>
            </a:extLst>
          </p:cNvPr>
          <p:cNvSpPr txBox="1"/>
          <p:nvPr/>
        </p:nvSpPr>
        <p:spPr>
          <a:xfrm>
            <a:off x="6658506" y="5611683"/>
            <a:ext cx="477687" cy="400110"/>
          </a:xfrm>
          <a:prstGeom prst="rect">
            <a:avLst/>
          </a:prstGeom>
          <a:noFill/>
        </p:spPr>
        <p:txBody>
          <a:bodyPr wrap="square" rtlCol="0">
            <a:spAutoFit/>
          </a:bodyPr>
          <a:lstStyle/>
          <a:p>
            <a:r>
              <a:rPr lang="en-US" sz="2000" dirty="0">
                <a:solidFill>
                  <a:srgbClr val="00B0F0"/>
                </a:solidFill>
                <a:latin typeface="Arial" panose="020B0604020202020204" pitchFamily="34" charset="0"/>
                <a:cs typeface="Arial" panose="020B0604020202020204" pitchFamily="34" charset="0"/>
              </a:rPr>
              <a:t>+</a:t>
            </a:r>
          </a:p>
        </p:txBody>
      </p:sp>
      <p:sp>
        <p:nvSpPr>
          <p:cNvPr id="61" name="TextBox 60">
            <a:extLst>
              <a:ext uri="{FF2B5EF4-FFF2-40B4-BE49-F238E27FC236}">
                <a16:creationId xmlns:a16="http://schemas.microsoft.com/office/drawing/2014/main" xmlns="" id="{AD2CCB7C-6136-6046-97E4-F214A1DF38B5}"/>
              </a:ext>
            </a:extLst>
          </p:cNvPr>
          <p:cNvSpPr txBox="1"/>
          <p:nvPr/>
        </p:nvSpPr>
        <p:spPr>
          <a:xfrm>
            <a:off x="6022692" y="5877598"/>
            <a:ext cx="477687" cy="400110"/>
          </a:xfrm>
          <a:prstGeom prst="rect">
            <a:avLst/>
          </a:prstGeom>
          <a:noFill/>
        </p:spPr>
        <p:txBody>
          <a:bodyPr wrap="square" rtlCol="0">
            <a:spAutoFit/>
          </a:bodyPr>
          <a:lstStyle/>
          <a:p>
            <a:r>
              <a:rPr lang="en-US" sz="2000" dirty="0">
                <a:solidFill>
                  <a:srgbClr val="00B0F0"/>
                </a:solidFill>
                <a:latin typeface="Arial" panose="020B0604020202020204" pitchFamily="34" charset="0"/>
                <a:cs typeface="Arial" panose="020B0604020202020204" pitchFamily="34" charset="0"/>
              </a:rPr>
              <a:t>+</a:t>
            </a:r>
          </a:p>
        </p:txBody>
      </p:sp>
      <p:sp>
        <p:nvSpPr>
          <p:cNvPr id="62" name="TextBox 61">
            <a:extLst>
              <a:ext uri="{FF2B5EF4-FFF2-40B4-BE49-F238E27FC236}">
                <a16:creationId xmlns:a16="http://schemas.microsoft.com/office/drawing/2014/main" xmlns="" id="{2825AEAF-A05E-6F41-B75A-2454930DFFF4}"/>
              </a:ext>
            </a:extLst>
          </p:cNvPr>
          <p:cNvSpPr txBox="1"/>
          <p:nvPr/>
        </p:nvSpPr>
        <p:spPr>
          <a:xfrm>
            <a:off x="3545909" y="5096084"/>
            <a:ext cx="477687" cy="400110"/>
          </a:xfrm>
          <a:prstGeom prst="rect">
            <a:avLst/>
          </a:prstGeom>
          <a:noFill/>
        </p:spPr>
        <p:txBody>
          <a:bodyPr wrap="square" rtlCol="0">
            <a:spAutoFit/>
          </a:bodyPr>
          <a:lstStyle/>
          <a:p>
            <a:r>
              <a:rPr lang="en-US" sz="2000" dirty="0">
                <a:solidFill>
                  <a:srgbClr val="00B0F0"/>
                </a:solidFill>
                <a:latin typeface="Arial" panose="020B0604020202020204" pitchFamily="34" charset="0"/>
                <a:cs typeface="Arial" panose="020B0604020202020204" pitchFamily="34" charset="0"/>
              </a:rPr>
              <a:t>+</a:t>
            </a:r>
          </a:p>
        </p:txBody>
      </p:sp>
      <p:sp>
        <p:nvSpPr>
          <p:cNvPr id="63" name="TextBox 62">
            <a:extLst>
              <a:ext uri="{FF2B5EF4-FFF2-40B4-BE49-F238E27FC236}">
                <a16:creationId xmlns:a16="http://schemas.microsoft.com/office/drawing/2014/main" xmlns="" id="{E82DF313-624F-9D4A-A8D8-949259861F47}"/>
              </a:ext>
            </a:extLst>
          </p:cNvPr>
          <p:cNvSpPr txBox="1"/>
          <p:nvPr/>
        </p:nvSpPr>
        <p:spPr>
          <a:xfrm>
            <a:off x="2908601" y="5303906"/>
            <a:ext cx="477687" cy="400110"/>
          </a:xfrm>
          <a:prstGeom prst="rect">
            <a:avLst/>
          </a:prstGeom>
          <a:noFill/>
        </p:spPr>
        <p:txBody>
          <a:bodyPr wrap="square" rtlCol="0">
            <a:spAutoFit/>
          </a:bodyPr>
          <a:lstStyle/>
          <a:p>
            <a:r>
              <a:rPr lang="en-US" sz="2000" dirty="0">
                <a:solidFill>
                  <a:srgbClr val="00B0F0"/>
                </a:solidFill>
                <a:latin typeface="Arial" panose="020B0604020202020204" pitchFamily="34" charset="0"/>
                <a:cs typeface="Arial" panose="020B0604020202020204" pitchFamily="34" charset="0"/>
              </a:rPr>
              <a:t>+</a:t>
            </a:r>
          </a:p>
        </p:txBody>
      </p:sp>
      <p:sp>
        <p:nvSpPr>
          <p:cNvPr id="64" name="TextBox 63">
            <a:extLst>
              <a:ext uri="{FF2B5EF4-FFF2-40B4-BE49-F238E27FC236}">
                <a16:creationId xmlns:a16="http://schemas.microsoft.com/office/drawing/2014/main" xmlns="" id="{F348BB88-96F2-A344-B2E8-6FC7D25ECCFA}"/>
              </a:ext>
            </a:extLst>
          </p:cNvPr>
          <p:cNvSpPr txBox="1"/>
          <p:nvPr/>
        </p:nvSpPr>
        <p:spPr>
          <a:xfrm>
            <a:off x="-14288" y="6550784"/>
            <a:ext cx="5044714" cy="307777"/>
          </a:xfrm>
          <a:prstGeom prst="rect">
            <a:avLst/>
          </a:prstGeom>
          <a:noFill/>
        </p:spPr>
        <p:txBody>
          <a:bodyPr wrap="none" rtlCol="0">
            <a:spAutoFit/>
          </a:bodyPr>
          <a:lstStyle/>
          <a:p>
            <a:r>
              <a:rPr lang="en-US" sz="1400" b="1" dirty="0" err="1">
                <a:latin typeface="Arial" panose="020B0604020202020204" pitchFamily="34" charset="0"/>
                <a:cs typeface="Arial" panose="020B0604020202020204" pitchFamily="34" charset="0"/>
              </a:rPr>
              <a:t>Destanie</a:t>
            </a:r>
            <a:r>
              <a:rPr lang="en-US" sz="1400" b="1" dirty="0">
                <a:latin typeface="Arial" panose="020B0604020202020204" pitchFamily="34" charset="0"/>
                <a:cs typeface="Arial" panose="020B0604020202020204" pitchFamily="34" charset="0"/>
              </a:rPr>
              <a:t> Rose, Paul </a:t>
            </a:r>
            <a:r>
              <a:rPr lang="en-US" sz="1400" b="1" dirty="0" err="1">
                <a:latin typeface="Arial" panose="020B0604020202020204" pitchFamily="34" charset="0"/>
                <a:cs typeface="Arial" panose="020B0604020202020204" pitchFamily="34" charset="0"/>
              </a:rPr>
              <a:t>Ashwood</a:t>
            </a:r>
            <a:r>
              <a:rPr lang="en-US" sz="1400" b="1" dirty="0">
                <a:latin typeface="Arial" panose="020B0604020202020204" pitchFamily="34" charset="0"/>
                <a:cs typeface="Arial" panose="020B0604020202020204" pitchFamily="34" charset="0"/>
              </a:rPr>
              <a:t>, Human CHARGE samples</a:t>
            </a:r>
          </a:p>
        </p:txBody>
      </p:sp>
      <p:sp>
        <p:nvSpPr>
          <p:cNvPr id="65" name="TextBox 64">
            <a:extLst>
              <a:ext uri="{FF2B5EF4-FFF2-40B4-BE49-F238E27FC236}">
                <a16:creationId xmlns:a16="http://schemas.microsoft.com/office/drawing/2014/main" xmlns="" id="{ED2834F8-CB40-1D4C-BAAE-76406774EEE2}"/>
              </a:ext>
            </a:extLst>
          </p:cNvPr>
          <p:cNvSpPr txBox="1"/>
          <p:nvPr/>
        </p:nvSpPr>
        <p:spPr>
          <a:xfrm>
            <a:off x="9043916" y="6564639"/>
            <a:ext cx="311174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Melissa Bauman, Primate samples</a:t>
            </a:r>
          </a:p>
        </p:txBody>
      </p:sp>
      <p:sp>
        <p:nvSpPr>
          <p:cNvPr id="66" name="TextBox 65"/>
          <p:cNvSpPr txBox="1"/>
          <p:nvPr/>
        </p:nvSpPr>
        <p:spPr>
          <a:xfrm rot="16200000">
            <a:off x="1359147" y="4781959"/>
            <a:ext cx="1658448" cy="307777"/>
          </a:xfrm>
          <a:prstGeom prst="rect">
            <a:avLst/>
          </a:prstGeom>
          <a:noFill/>
        </p:spPr>
        <p:txBody>
          <a:bodyPr wrap="square" rtlCol="0">
            <a:spAutoFit/>
          </a:bodyPr>
          <a:lstStyle/>
          <a:p>
            <a:r>
              <a:rPr lang="en-US" sz="1400" b="1" dirty="0">
                <a:latin typeface="Arial"/>
                <a:ea typeface="Arial" charset="0"/>
                <a:cs typeface="Arial"/>
              </a:rPr>
              <a:t>4EPS levels</a:t>
            </a:r>
            <a:endParaRPr lang="en-US" sz="1400" b="1" baseline="-25000" dirty="0">
              <a:latin typeface="Arial"/>
              <a:ea typeface="Arial" charset="0"/>
              <a:cs typeface="Arial"/>
            </a:endParaRPr>
          </a:p>
        </p:txBody>
      </p:sp>
      <p:sp>
        <p:nvSpPr>
          <p:cNvPr id="67" name="TextBox 66"/>
          <p:cNvSpPr txBox="1"/>
          <p:nvPr/>
        </p:nvSpPr>
        <p:spPr>
          <a:xfrm rot="16200000">
            <a:off x="4633304" y="4797190"/>
            <a:ext cx="1658448" cy="307777"/>
          </a:xfrm>
          <a:prstGeom prst="rect">
            <a:avLst/>
          </a:prstGeom>
          <a:noFill/>
        </p:spPr>
        <p:txBody>
          <a:bodyPr wrap="square" rtlCol="0">
            <a:spAutoFit/>
          </a:bodyPr>
          <a:lstStyle/>
          <a:p>
            <a:r>
              <a:rPr lang="en-US" sz="1400" b="1" dirty="0">
                <a:latin typeface="Arial"/>
                <a:ea typeface="Arial" charset="0"/>
                <a:cs typeface="Arial"/>
              </a:rPr>
              <a:t>4EPS levels</a:t>
            </a:r>
            <a:endParaRPr lang="en-US" sz="1400" b="1" baseline="-25000" dirty="0">
              <a:latin typeface="Arial"/>
              <a:ea typeface="Arial" charset="0"/>
              <a:cs typeface="Arial"/>
            </a:endParaRPr>
          </a:p>
        </p:txBody>
      </p:sp>
      <p:sp>
        <p:nvSpPr>
          <p:cNvPr id="68" name="TextBox 67"/>
          <p:cNvSpPr txBox="1"/>
          <p:nvPr/>
        </p:nvSpPr>
        <p:spPr>
          <a:xfrm rot="16200000">
            <a:off x="7794321" y="4731648"/>
            <a:ext cx="1658448" cy="307777"/>
          </a:xfrm>
          <a:prstGeom prst="rect">
            <a:avLst/>
          </a:prstGeom>
          <a:noFill/>
        </p:spPr>
        <p:txBody>
          <a:bodyPr wrap="square" rtlCol="0">
            <a:spAutoFit/>
          </a:bodyPr>
          <a:lstStyle/>
          <a:p>
            <a:r>
              <a:rPr lang="en-US" sz="1400" b="1" dirty="0">
                <a:latin typeface="Arial"/>
                <a:ea typeface="Arial" charset="0"/>
                <a:cs typeface="Arial"/>
              </a:rPr>
              <a:t>4EPS levels</a:t>
            </a:r>
            <a:endParaRPr lang="en-US" sz="1400" b="1" baseline="-25000" dirty="0">
              <a:latin typeface="Arial"/>
              <a:ea typeface="Arial" charset="0"/>
              <a:cs typeface="Arial"/>
            </a:endParaRPr>
          </a:p>
        </p:txBody>
      </p:sp>
      <p:sp>
        <p:nvSpPr>
          <p:cNvPr id="5" name="TextBox 4"/>
          <p:cNvSpPr txBox="1"/>
          <p:nvPr/>
        </p:nvSpPr>
        <p:spPr>
          <a:xfrm>
            <a:off x="137820" y="4693902"/>
            <a:ext cx="1389999" cy="646331"/>
          </a:xfrm>
          <a:prstGeom prst="rect">
            <a:avLst/>
          </a:prstGeom>
          <a:noFill/>
        </p:spPr>
        <p:txBody>
          <a:bodyPr wrap="none" rtlCol="0">
            <a:spAutoFit/>
          </a:bodyPr>
          <a:lstStyle/>
          <a:p>
            <a:pPr algn="ctr"/>
            <a:r>
              <a:rPr lang="en-US" b="1" dirty="0">
                <a:latin typeface="Arial"/>
                <a:cs typeface="Arial"/>
              </a:rPr>
              <a:t>Nonhuman </a:t>
            </a:r>
          </a:p>
          <a:p>
            <a:pPr algn="ctr"/>
            <a:r>
              <a:rPr lang="en-US" b="1" dirty="0">
                <a:latin typeface="Arial"/>
                <a:cs typeface="Arial"/>
              </a:rPr>
              <a:t>Primates</a:t>
            </a:r>
          </a:p>
        </p:txBody>
      </p:sp>
      <p:sp>
        <p:nvSpPr>
          <p:cNvPr id="69" name="TextBox 68"/>
          <p:cNvSpPr txBox="1"/>
          <p:nvPr/>
        </p:nvSpPr>
        <p:spPr>
          <a:xfrm>
            <a:off x="285133" y="1741077"/>
            <a:ext cx="1095372" cy="369332"/>
          </a:xfrm>
          <a:prstGeom prst="rect">
            <a:avLst/>
          </a:prstGeom>
          <a:noFill/>
        </p:spPr>
        <p:txBody>
          <a:bodyPr wrap="none" rtlCol="0">
            <a:spAutoFit/>
          </a:bodyPr>
          <a:lstStyle/>
          <a:p>
            <a:pPr algn="ctr"/>
            <a:r>
              <a:rPr lang="en-US" b="1" dirty="0">
                <a:latin typeface="Arial"/>
                <a:cs typeface="Arial"/>
              </a:rPr>
              <a:t>Humans</a:t>
            </a:r>
          </a:p>
        </p:txBody>
      </p:sp>
      <p:cxnSp>
        <p:nvCxnSpPr>
          <p:cNvPr id="10" name="Straight Connector 9"/>
          <p:cNvCxnSpPr/>
          <p:nvPr/>
        </p:nvCxnSpPr>
        <p:spPr>
          <a:xfrm>
            <a:off x="214570" y="3892791"/>
            <a:ext cx="11925595" cy="0"/>
          </a:xfrm>
          <a:prstGeom prst="line">
            <a:avLst/>
          </a:prstGeom>
          <a:ln w="6350" cmpd="sng">
            <a:solidFill>
              <a:srgbClr val="800000"/>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9327724" y="1020496"/>
            <a:ext cx="1091954" cy="29458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xmlns="" id="{ED2834F8-CB40-1D4C-BAAE-76406774EEE2}"/>
              </a:ext>
            </a:extLst>
          </p:cNvPr>
          <p:cNvSpPr txBox="1"/>
          <p:nvPr/>
        </p:nvSpPr>
        <p:spPr>
          <a:xfrm>
            <a:off x="11122312" y="3584473"/>
            <a:ext cx="1082260" cy="307777"/>
          </a:xfrm>
          <a:prstGeom prst="rect">
            <a:avLst/>
          </a:prstGeom>
          <a:noFill/>
        </p:spPr>
        <p:txBody>
          <a:bodyPr wrap="none" rtlCol="0">
            <a:spAutoFit/>
          </a:bodyPr>
          <a:lstStyle/>
          <a:p>
            <a:r>
              <a:rPr lang="en-US" sz="1400" b="1" dirty="0" err="1">
                <a:latin typeface="Arial" panose="020B0604020202020204" pitchFamily="34" charset="0"/>
                <a:cs typeface="Arial" panose="020B0604020202020204" pitchFamily="34" charset="0"/>
              </a:rPr>
              <a:t>Metabolon</a:t>
            </a:r>
            <a:endParaRPr lang="en-US" sz="1400" b="1" dirty="0">
              <a:latin typeface="Arial" panose="020B0604020202020204" pitchFamily="34" charset="0"/>
              <a:cs typeface="Arial" panose="020B0604020202020204" pitchFamily="34" charset="0"/>
            </a:endParaRPr>
          </a:p>
        </p:txBody>
      </p:sp>
      <p:sp>
        <p:nvSpPr>
          <p:cNvPr id="71" name="TextBox 70"/>
          <p:cNvSpPr txBox="1"/>
          <p:nvPr/>
        </p:nvSpPr>
        <p:spPr>
          <a:xfrm>
            <a:off x="1471093" y="122392"/>
            <a:ext cx="9249815" cy="369332"/>
          </a:xfrm>
          <a:prstGeom prst="rect">
            <a:avLst/>
          </a:prstGeom>
          <a:noFill/>
        </p:spPr>
        <p:txBody>
          <a:bodyPr wrap="none" rtlCol="0">
            <a:spAutoFit/>
          </a:bodyPr>
          <a:lstStyle/>
          <a:p>
            <a:r>
              <a:rPr lang="en-US" b="1" dirty="0">
                <a:latin typeface="Arial"/>
                <a:cs typeface="Arial"/>
              </a:rPr>
              <a:t>4EPS is </a:t>
            </a:r>
            <a:r>
              <a:rPr lang="en-US" b="1" dirty="0" smtClean="0">
                <a:latin typeface="Arial"/>
                <a:cs typeface="Arial"/>
              </a:rPr>
              <a:t>elevated in plasma of children with ASD and possibly nonhuman primates</a:t>
            </a:r>
            <a:endParaRPr lang="en-US" b="1" i="1" dirty="0">
              <a:latin typeface="Arial"/>
              <a:cs typeface="Arial"/>
            </a:endParaRPr>
          </a:p>
        </p:txBody>
      </p:sp>
    </p:spTree>
    <p:extLst>
      <p:ext uri="{BB962C8B-B14F-4D97-AF65-F5344CB8AC3E}">
        <p14:creationId xmlns:p14="http://schemas.microsoft.com/office/powerpoint/2010/main" val="2514822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CBBA64C-81AE-EE4E-811B-2B36CD2358AE}"/>
              </a:ext>
            </a:extLst>
          </p:cNvPr>
          <p:cNvPicPr>
            <a:picLocks noChangeAspect="1"/>
          </p:cNvPicPr>
          <p:nvPr/>
        </p:nvPicPr>
        <p:blipFill>
          <a:blip r:embed="rId3"/>
          <a:stretch>
            <a:fillRect/>
          </a:stretch>
        </p:blipFill>
        <p:spPr>
          <a:xfrm>
            <a:off x="3179763" y="1211329"/>
            <a:ext cx="5832475" cy="4435342"/>
          </a:xfrm>
          <a:prstGeom prst="rect">
            <a:avLst/>
          </a:prstGeom>
        </p:spPr>
      </p:pic>
      <p:sp>
        <p:nvSpPr>
          <p:cNvPr id="6" name="TextBox 5"/>
          <p:cNvSpPr txBox="1"/>
          <p:nvPr/>
        </p:nvSpPr>
        <p:spPr>
          <a:xfrm>
            <a:off x="1550103" y="122392"/>
            <a:ext cx="9091794" cy="369332"/>
          </a:xfrm>
          <a:prstGeom prst="rect">
            <a:avLst/>
          </a:prstGeom>
          <a:noFill/>
        </p:spPr>
        <p:txBody>
          <a:bodyPr wrap="none" rtlCol="0">
            <a:spAutoFit/>
          </a:bodyPr>
          <a:lstStyle/>
          <a:p>
            <a:r>
              <a:rPr lang="en-US" b="1" dirty="0" smtClean="0">
                <a:latin typeface="Arial"/>
                <a:cs typeface="Arial"/>
              </a:rPr>
              <a:t>4EPS levels appear to be linked to microbiota, but do not always transfer to mice</a:t>
            </a:r>
            <a:endParaRPr lang="en-US" b="1" i="1" dirty="0">
              <a:latin typeface="Arial"/>
              <a:cs typeface="Arial"/>
            </a:endParaRPr>
          </a:p>
        </p:txBody>
      </p:sp>
    </p:spTree>
    <p:extLst>
      <p:ext uri="{BB962C8B-B14F-4D97-AF65-F5344CB8AC3E}">
        <p14:creationId xmlns:p14="http://schemas.microsoft.com/office/powerpoint/2010/main" val="3682824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12125</TotalTime>
  <Words>3404</Words>
  <Application>Microsoft Macintosh PowerPoint</Application>
  <PresentationFormat>Custom</PresentationFormat>
  <Paragraphs>401</Paragraphs>
  <Slides>24</Slides>
  <Notes>23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Brittany</cp:lastModifiedBy>
  <cp:revision>246</cp:revision>
  <dcterms:created xsi:type="dcterms:W3CDTF">2018-02-21T14:47:32Z</dcterms:created>
  <dcterms:modified xsi:type="dcterms:W3CDTF">2018-05-03T14:30:19Z</dcterms:modified>
</cp:coreProperties>
</file>